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4"/>
  </p:notesMasterIdLst>
  <p:sldIdLst>
    <p:sldId id="256" r:id="rId2"/>
    <p:sldId id="257" r:id="rId3"/>
    <p:sldId id="274" r:id="rId4"/>
    <p:sldId id="259" r:id="rId5"/>
    <p:sldId id="260" r:id="rId6"/>
    <p:sldId id="292" r:id="rId7"/>
    <p:sldId id="273" r:id="rId8"/>
    <p:sldId id="262" r:id="rId9"/>
    <p:sldId id="272" r:id="rId10"/>
    <p:sldId id="263" r:id="rId11"/>
    <p:sldId id="264" r:id="rId12"/>
    <p:sldId id="265" r:id="rId13"/>
    <p:sldId id="275" r:id="rId14"/>
    <p:sldId id="266" r:id="rId15"/>
    <p:sldId id="277" r:id="rId16"/>
    <p:sldId id="278" r:id="rId17"/>
    <p:sldId id="267" r:id="rId18"/>
    <p:sldId id="268" r:id="rId19"/>
    <p:sldId id="269" r:id="rId20"/>
    <p:sldId id="270" r:id="rId21"/>
    <p:sldId id="284" r:id="rId22"/>
    <p:sldId id="285" r:id="rId23"/>
    <p:sldId id="286" r:id="rId24"/>
    <p:sldId id="287" r:id="rId25"/>
    <p:sldId id="288" r:id="rId26"/>
    <p:sldId id="289" r:id="rId27"/>
    <p:sldId id="293" r:id="rId28"/>
    <p:sldId id="276" r:id="rId29"/>
    <p:sldId id="294" r:id="rId30"/>
    <p:sldId id="279" r:id="rId31"/>
    <p:sldId id="280" r:id="rId32"/>
    <p:sldId id="281" r:id="rId33"/>
    <p:sldId id="291" r:id="rId34"/>
    <p:sldId id="282" r:id="rId35"/>
    <p:sldId id="290" r:id="rId36"/>
    <p:sldId id="283" r:id="rId37"/>
    <p:sldId id="295" r:id="rId38"/>
    <p:sldId id="296" r:id="rId39"/>
    <p:sldId id="297" r:id="rId40"/>
    <p:sldId id="298" r:id="rId41"/>
    <p:sldId id="299" r:id="rId42"/>
    <p:sldId id="300" r:id="rId43"/>
    <p:sldId id="301" r:id="rId44"/>
    <p:sldId id="302" r:id="rId45"/>
    <p:sldId id="303" r:id="rId46"/>
    <p:sldId id="304" r:id="rId47"/>
    <p:sldId id="305" r:id="rId48"/>
    <p:sldId id="312" r:id="rId49"/>
    <p:sldId id="307" r:id="rId50"/>
    <p:sldId id="308" r:id="rId51"/>
    <p:sldId id="309"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BA245-AF61-47BF-9C8E-95E4281CAA5F}" type="datetimeFigureOut">
              <a:rPr lang="en-US" smtClean="0"/>
              <a:pPr/>
              <a:t>8/7/18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E06A6-E7F0-4304-9765-3C3957036F22}" type="slidenum">
              <a:rPr lang="en-US" smtClean="0"/>
              <a:pPr/>
              <a:t>‹#›</a:t>
            </a:fld>
            <a:endParaRPr lang="en-US"/>
          </a:p>
        </p:txBody>
      </p:sp>
    </p:spTree>
    <p:extLst>
      <p:ext uri="{BB962C8B-B14F-4D97-AF65-F5344CB8AC3E}">
        <p14:creationId xmlns:p14="http://schemas.microsoft.com/office/powerpoint/2010/main" val="172275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15E85C-0877-453B-AC19-89B71E257F4D}" type="datetimeFigureOut">
              <a:rPr lang="en-US" smtClean="0"/>
              <a:pPr/>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0DF0B-8988-4EA9-8172-147346323A2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5E85C-0877-453B-AC19-89B71E257F4D}" type="datetimeFigureOut">
              <a:rPr lang="en-US" smtClean="0"/>
              <a:pPr/>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5E85C-0877-453B-AC19-89B71E257F4D}" type="datetimeFigureOut">
              <a:rPr lang="en-US" smtClean="0"/>
              <a:pPr/>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5E85C-0877-453B-AC19-89B71E257F4D}" type="datetimeFigureOut">
              <a:rPr lang="en-US" smtClean="0"/>
              <a:pPr/>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5E85C-0877-453B-AC19-89B71E257F4D}" type="datetimeFigureOut">
              <a:rPr lang="en-US" smtClean="0"/>
              <a:pPr/>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0DF0B-8988-4EA9-8172-147346323A23}"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15E85C-0877-453B-AC19-89B71E257F4D}" type="datetimeFigureOut">
              <a:rPr lang="en-US" smtClean="0"/>
              <a:pPr/>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5E85C-0877-453B-AC19-89B71E257F4D}" type="datetimeFigureOut">
              <a:rPr lang="en-US" smtClean="0"/>
              <a:pPr/>
              <a:t>8/7/18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0DF0B-8988-4EA9-8172-147346323A23}"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15E85C-0877-453B-AC19-89B71E257F4D}" type="datetimeFigureOut">
              <a:rPr lang="en-US" smtClean="0"/>
              <a:pPr/>
              <a:t>8/7/18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5E85C-0877-453B-AC19-89B71E257F4D}" type="datetimeFigureOut">
              <a:rPr lang="en-US" smtClean="0"/>
              <a:pPr/>
              <a:t>8/7/18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5E85C-0877-453B-AC19-89B71E257F4D}" type="datetimeFigureOut">
              <a:rPr lang="en-US" smtClean="0"/>
              <a:pPr/>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0DF0B-8988-4EA9-8172-147346323A2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5E85C-0877-453B-AC19-89B71E257F4D}" type="datetimeFigureOut">
              <a:rPr lang="en-US" smtClean="0"/>
              <a:pPr/>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0DF0B-8988-4EA9-8172-147346323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815E85C-0877-453B-AC19-89B71E257F4D}" type="datetimeFigureOut">
              <a:rPr lang="en-US" smtClean="0"/>
              <a:pPr/>
              <a:t>8/7/18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EC0DF0B-8988-4EA9-8172-147346323A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Safety Orientation</a:t>
            </a:r>
          </a:p>
        </p:txBody>
      </p:sp>
      <p:sp>
        <p:nvSpPr>
          <p:cNvPr id="3" name="Subtitle 2"/>
          <p:cNvSpPr>
            <a:spLocks noGrp="1"/>
          </p:cNvSpPr>
          <p:nvPr>
            <p:ph type="subTitle" idx="1"/>
          </p:nvPr>
        </p:nvSpPr>
        <p:spPr/>
        <p:txBody>
          <a:bodyPr/>
          <a:lstStyle/>
          <a:p>
            <a:r>
              <a:rPr lang="en-US" dirty="0"/>
              <a:t>University of Evansville</a:t>
            </a:r>
          </a:p>
          <a:p>
            <a:r>
              <a:rPr lang="en-US" dirty="0"/>
              <a:t>Department of 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Attire-Shoes</a:t>
            </a:r>
          </a:p>
        </p:txBody>
      </p:sp>
      <p:sp>
        <p:nvSpPr>
          <p:cNvPr id="3" name="Content Placeholder 2"/>
          <p:cNvSpPr>
            <a:spLocks noGrp="1"/>
          </p:cNvSpPr>
          <p:nvPr>
            <p:ph idx="1"/>
          </p:nvPr>
        </p:nvSpPr>
        <p:spPr/>
        <p:txBody>
          <a:bodyPr/>
          <a:lstStyle/>
          <a:p>
            <a:pPr marL="0" indent="0">
              <a:buNone/>
            </a:pPr>
            <a:r>
              <a:rPr lang="en-US" dirty="0"/>
              <a:t>Closed-toed AND closed-footed shoes are required.  In other words, the entire foot to the ankle must be covered.</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In addition, socks must be worn with shoes, so that the entire foot and ankle are not exposed.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690812"/>
            <a:ext cx="19050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790825"/>
            <a:ext cx="2857500" cy="1704975"/>
          </a:xfrm>
          <a:prstGeom prst="rect">
            <a:avLst/>
          </a:prstGeom>
        </p:spPr>
      </p:pic>
    </p:spTree>
    <p:extLst>
      <p:ext uri="{BB962C8B-B14F-4D97-AF65-F5344CB8AC3E}">
        <p14:creationId xmlns:p14="http://schemas.microsoft.com/office/powerpoint/2010/main" val="33039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Attire-Shoes</a:t>
            </a:r>
          </a:p>
        </p:txBody>
      </p:sp>
      <p:sp>
        <p:nvSpPr>
          <p:cNvPr id="3" name="Content Placeholder 2"/>
          <p:cNvSpPr>
            <a:spLocks noGrp="1"/>
          </p:cNvSpPr>
          <p:nvPr>
            <p:ph idx="1"/>
          </p:nvPr>
        </p:nvSpPr>
        <p:spPr/>
        <p:txBody>
          <a:bodyPr/>
          <a:lstStyle/>
          <a:p>
            <a:pPr marL="0" indent="0">
              <a:buNone/>
            </a:pPr>
            <a:r>
              <a:rPr lang="en-US" dirty="0"/>
              <a:t>Any shoe that exposes the toes, the heel, or top of the foot are not allowed; so no sandals, clogs, high heels, open-toed shoes, open-footed shoes, or flip-flops are allowed.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381000"/>
            <a:ext cx="1114425" cy="1114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178" y="2823411"/>
            <a:ext cx="1837733" cy="16610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708358"/>
            <a:ext cx="2031492" cy="1600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819400"/>
            <a:ext cx="1676400" cy="1676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8374" y="2799348"/>
            <a:ext cx="1686426" cy="168642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0110" y="2819399"/>
            <a:ext cx="1665039" cy="166503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4708358"/>
            <a:ext cx="1600200" cy="16002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4708358"/>
            <a:ext cx="2133600" cy="1600200"/>
          </a:xfrm>
          <a:prstGeom prst="rect">
            <a:avLst/>
          </a:prstGeom>
        </p:spPr>
      </p:pic>
    </p:spTree>
    <p:extLst>
      <p:ext uri="{BB962C8B-B14F-4D97-AF65-F5344CB8AC3E}">
        <p14:creationId xmlns:p14="http://schemas.microsoft.com/office/powerpoint/2010/main" val="298130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 Attire-Accessories (e.g. Jewelry)</a:t>
            </a:r>
          </a:p>
        </p:txBody>
      </p:sp>
      <p:sp>
        <p:nvSpPr>
          <p:cNvPr id="3" name="Content Placeholder 2"/>
          <p:cNvSpPr>
            <a:spLocks noGrp="1"/>
          </p:cNvSpPr>
          <p:nvPr>
            <p:ph idx="1"/>
          </p:nvPr>
        </p:nvSpPr>
        <p:spPr/>
        <p:txBody>
          <a:bodyPr/>
          <a:lstStyle/>
          <a:p>
            <a:pPr marL="0" indent="0">
              <a:buNone/>
            </a:pPr>
            <a:r>
              <a:rPr lang="en-US" dirty="0"/>
              <a:t>Wearing accessories, such as jewelry, is not a good idea.  We require any accessory that is dangling or flopping be put away before working in the lab.</a:t>
            </a:r>
          </a:p>
          <a:p>
            <a:pPr marL="0" indent="0">
              <a:buNone/>
            </a:pPr>
            <a:endParaRPr lang="en-US" dirty="0"/>
          </a:p>
          <a:p>
            <a:pPr marL="0" indent="0">
              <a:buNone/>
            </a:pPr>
            <a:r>
              <a:rPr lang="en-US" dirty="0"/>
              <a:t>We do not require you to put away watches or rings, but be mindful of the fact that chemicals may cause damage to these items.</a:t>
            </a:r>
          </a:p>
        </p:txBody>
      </p:sp>
    </p:spTree>
    <p:extLst>
      <p:ext uri="{BB962C8B-B14F-4D97-AF65-F5344CB8AC3E}">
        <p14:creationId xmlns:p14="http://schemas.microsoft.com/office/powerpoint/2010/main" val="331024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Personal Hygiene and Conduct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696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Eating, drinking, and smoking are strictly forbidden in the lab.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pic>
        <p:nvPicPr>
          <p:cNvPr id="5" name="Picture 4" descr="no-food-or-drink-sign.gif"/>
          <p:cNvPicPr>
            <a:picLocks noChangeAspect="1"/>
          </p:cNvPicPr>
          <p:nvPr/>
        </p:nvPicPr>
        <p:blipFill>
          <a:blip r:embed="rId2" cstate="print"/>
          <a:stretch>
            <a:fillRect/>
          </a:stretch>
        </p:blipFill>
        <p:spPr>
          <a:xfrm>
            <a:off x="1384300" y="3029206"/>
            <a:ext cx="1739900" cy="2252712"/>
          </a:xfrm>
          <a:prstGeom prst="rect">
            <a:avLst/>
          </a:prstGeom>
        </p:spPr>
      </p:pic>
      <p:pic>
        <p:nvPicPr>
          <p:cNvPr id="4" name="Picture 3">
            <a:extLst>
              <a:ext uri="{FF2B5EF4-FFF2-40B4-BE49-F238E27FC236}">
                <a16:creationId xmlns:a16="http://schemas.microsoft.com/office/drawing/2014/main" id="{ADDF480E-A73E-124E-8960-C7815F0154E2}"/>
              </a:ext>
            </a:extLst>
          </p:cNvPr>
          <p:cNvPicPr>
            <a:picLocks noChangeAspect="1"/>
          </p:cNvPicPr>
          <p:nvPr/>
        </p:nvPicPr>
        <p:blipFill>
          <a:blip r:embed="rId3"/>
          <a:stretch>
            <a:fillRect/>
          </a:stretch>
        </p:blipFill>
        <p:spPr>
          <a:xfrm>
            <a:off x="4965700" y="3124200"/>
            <a:ext cx="1978526" cy="1524000"/>
          </a:xfrm>
          <a:prstGeom prst="rect">
            <a:avLst/>
          </a:prstGeom>
        </p:spPr>
      </p:pic>
    </p:spTree>
    <p:extLst>
      <p:ext uri="{BB962C8B-B14F-4D97-AF65-F5344CB8AC3E}">
        <p14:creationId xmlns:p14="http://schemas.microsoft.com/office/powerpoint/2010/main" val="206423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a:t>
            </a:r>
          </a:p>
        </p:txBody>
      </p:sp>
      <p:sp>
        <p:nvSpPr>
          <p:cNvPr id="3" name="Content Placeholder 2"/>
          <p:cNvSpPr>
            <a:spLocks noGrp="1"/>
          </p:cNvSpPr>
          <p:nvPr>
            <p:ph idx="1"/>
          </p:nvPr>
        </p:nvSpPr>
        <p:spPr/>
        <p:txBody>
          <a:bodyPr/>
          <a:lstStyle/>
          <a:p>
            <a:pPr marL="0" indent="0">
              <a:buNone/>
            </a:pPr>
            <a:r>
              <a:rPr lang="en-US" dirty="0"/>
              <a:t>Never taste a chemical directly and check odors only by wafting.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Never mouth pipet—use a pipet bulb.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None/>
            </a:pPr>
            <a:endParaRPr lang="en-US" dirty="0"/>
          </a:p>
        </p:txBody>
      </p:sp>
      <p:pic>
        <p:nvPicPr>
          <p:cNvPr id="4" name="Picture 3" descr="mouthpipet1.jpg"/>
          <p:cNvPicPr>
            <a:picLocks noChangeAspect="1"/>
          </p:cNvPicPr>
          <p:nvPr/>
        </p:nvPicPr>
        <p:blipFill>
          <a:blip r:embed="rId2" cstate="print"/>
          <a:stretch>
            <a:fillRect/>
          </a:stretch>
        </p:blipFill>
        <p:spPr>
          <a:xfrm>
            <a:off x="1600200" y="5105400"/>
            <a:ext cx="1828800" cy="1255776"/>
          </a:xfrm>
          <a:prstGeom prst="rect">
            <a:avLst/>
          </a:prstGeom>
        </p:spPr>
      </p:pic>
      <p:pic>
        <p:nvPicPr>
          <p:cNvPr id="6" name="Picture 5" descr="squeeze.jpg"/>
          <p:cNvPicPr>
            <a:picLocks noChangeAspect="1"/>
          </p:cNvPicPr>
          <p:nvPr/>
        </p:nvPicPr>
        <p:blipFill>
          <a:blip r:embed="rId3" cstate="print"/>
          <a:stretch>
            <a:fillRect/>
          </a:stretch>
        </p:blipFill>
        <p:spPr>
          <a:xfrm>
            <a:off x="6019800" y="4360334"/>
            <a:ext cx="1524000" cy="2116666"/>
          </a:xfrm>
          <a:prstGeom prst="rect">
            <a:avLst/>
          </a:prstGeom>
        </p:spPr>
      </p:pic>
      <p:pic>
        <p:nvPicPr>
          <p:cNvPr id="7" name="Picture 6" descr="no tasting.jpg">
            <a:extLst>
              <a:ext uri="{FF2B5EF4-FFF2-40B4-BE49-F238E27FC236}">
                <a16:creationId xmlns:a16="http://schemas.microsoft.com/office/drawing/2014/main" id="{D68F4C57-1F18-8B4A-9F4E-B76972BA15CE}"/>
              </a:ext>
            </a:extLst>
          </p:cNvPr>
          <p:cNvPicPr>
            <a:picLocks noChangeAspect="1"/>
          </p:cNvPicPr>
          <p:nvPr/>
        </p:nvPicPr>
        <p:blipFill>
          <a:blip r:embed="rId4" cstate="print"/>
          <a:stretch>
            <a:fillRect/>
          </a:stretch>
        </p:blipFill>
        <p:spPr>
          <a:xfrm>
            <a:off x="796307" y="2538713"/>
            <a:ext cx="2054211" cy="1533811"/>
          </a:xfrm>
          <a:prstGeom prst="rect">
            <a:avLst/>
          </a:prstGeom>
        </p:spPr>
      </p:pic>
      <p:pic>
        <p:nvPicPr>
          <p:cNvPr id="8" name="Picture 7" descr="wafting.jpg">
            <a:extLst>
              <a:ext uri="{FF2B5EF4-FFF2-40B4-BE49-F238E27FC236}">
                <a16:creationId xmlns:a16="http://schemas.microsoft.com/office/drawing/2014/main" id="{96F73490-13CA-0A41-9F93-814729BA7C69}"/>
              </a:ext>
            </a:extLst>
          </p:cNvPr>
          <p:cNvPicPr>
            <a:picLocks noChangeAspect="1"/>
          </p:cNvPicPr>
          <p:nvPr/>
        </p:nvPicPr>
        <p:blipFill>
          <a:blip r:embed="rId5" cstate="print"/>
          <a:stretch>
            <a:fillRect/>
          </a:stretch>
        </p:blipFill>
        <p:spPr>
          <a:xfrm>
            <a:off x="3657600" y="2113448"/>
            <a:ext cx="1627187" cy="19590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a:t>
            </a:r>
          </a:p>
        </p:txBody>
      </p:sp>
      <p:sp>
        <p:nvSpPr>
          <p:cNvPr id="3" name="Content Placeholder 2"/>
          <p:cNvSpPr>
            <a:spLocks noGrp="1"/>
          </p:cNvSpPr>
          <p:nvPr>
            <p:ph idx="1"/>
          </p:nvPr>
        </p:nvSpPr>
        <p:spPr/>
        <p:txBody>
          <a:bodyPr/>
          <a:lstStyle/>
          <a:p>
            <a:pPr>
              <a:buNone/>
            </a:pPr>
            <a:r>
              <a:rPr lang="en-US" dirty="0"/>
              <a:t>Keep your work space organized, clean, and uncluttered.</a:t>
            </a:r>
          </a:p>
          <a:p>
            <a:pPr>
              <a:buNone/>
            </a:pPr>
            <a:endParaRPr lang="en-US" dirty="0"/>
          </a:p>
          <a:p>
            <a:pPr>
              <a:buNone/>
            </a:pPr>
            <a:r>
              <a:rPr lang="en-US" dirty="0"/>
              <a:t>All belongings not being used during an experiment (e.g. coats, backpacks, etc) should be placed in the shelves provided.</a:t>
            </a:r>
          </a:p>
          <a:p>
            <a:pPr>
              <a:buNone/>
            </a:pPr>
            <a:endParaRPr lang="en-US" dirty="0"/>
          </a:p>
        </p:txBody>
      </p:sp>
      <p:pic>
        <p:nvPicPr>
          <p:cNvPr id="5" name="Picture 4" descr="shelf.jpg"/>
          <p:cNvPicPr>
            <a:picLocks noChangeAspect="1"/>
          </p:cNvPicPr>
          <p:nvPr/>
        </p:nvPicPr>
        <p:blipFill>
          <a:blip r:embed="rId2" cstate="print"/>
          <a:stretch>
            <a:fillRect/>
          </a:stretch>
        </p:blipFill>
        <p:spPr>
          <a:xfrm>
            <a:off x="2590800" y="3581400"/>
            <a:ext cx="3581400" cy="2686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a:t>
            </a:r>
          </a:p>
        </p:txBody>
      </p:sp>
      <p:sp>
        <p:nvSpPr>
          <p:cNvPr id="3" name="Content Placeholder 2"/>
          <p:cNvSpPr>
            <a:spLocks noGrp="1"/>
          </p:cNvSpPr>
          <p:nvPr>
            <p:ph idx="1"/>
          </p:nvPr>
        </p:nvSpPr>
        <p:spPr/>
        <p:txBody>
          <a:bodyPr/>
          <a:lstStyle/>
          <a:p>
            <a:pPr marL="0" indent="0">
              <a:buNone/>
            </a:pPr>
            <a:r>
              <a:rPr lang="en-US" dirty="0"/>
              <a:t>Long hair must be tied back to prevent hair from accidentally falling into a flame or chemical.  Also think about the fact that some hair sprays and other hair care products are flammable.</a:t>
            </a:r>
          </a:p>
          <a:p>
            <a:pPr marL="0" indent="0">
              <a:buNone/>
            </a:pPr>
            <a:endParaRPr lang="en-US" dirty="0"/>
          </a:p>
          <a:p>
            <a:pPr marL="0" indent="0">
              <a:buNone/>
            </a:pPr>
            <a:r>
              <a:rPr lang="en-US" dirty="0"/>
              <a:t>Long hair can also block your vision, which can lead to accidents.</a:t>
            </a:r>
          </a:p>
          <a:p>
            <a:pPr marL="0" indent="0">
              <a:buNone/>
            </a:pPr>
            <a:endParaRPr lang="en-US" dirty="0"/>
          </a:p>
          <a:p>
            <a:pPr marL="0" indent="0">
              <a:buNone/>
            </a:pPr>
            <a:r>
              <a:rPr lang="en-US" dirty="0"/>
              <a:t>Wash your hands with soap and water before leaving the lab.</a:t>
            </a:r>
          </a:p>
        </p:txBody>
      </p:sp>
      <p:pic>
        <p:nvPicPr>
          <p:cNvPr id="4" name="Picture 3" descr="wash.jpg"/>
          <p:cNvPicPr>
            <a:picLocks noChangeAspect="1"/>
          </p:cNvPicPr>
          <p:nvPr/>
        </p:nvPicPr>
        <p:blipFill>
          <a:blip r:embed="rId2" cstate="print"/>
          <a:stretch>
            <a:fillRect/>
          </a:stretch>
        </p:blipFill>
        <p:spPr>
          <a:xfrm>
            <a:off x="1752600" y="5334000"/>
            <a:ext cx="1657350" cy="1276160"/>
          </a:xfrm>
          <a:prstGeom prst="rect">
            <a:avLst/>
          </a:prstGeom>
        </p:spPr>
      </p:pic>
    </p:spTree>
    <p:extLst>
      <p:ext uri="{BB962C8B-B14F-4D97-AF65-F5344CB8AC3E}">
        <p14:creationId xmlns:p14="http://schemas.microsoft.com/office/powerpoint/2010/main" val="417642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a:t>
            </a:r>
          </a:p>
        </p:txBody>
      </p:sp>
      <p:sp>
        <p:nvSpPr>
          <p:cNvPr id="3" name="Content Placeholder 2"/>
          <p:cNvSpPr>
            <a:spLocks noGrp="1"/>
          </p:cNvSpPr>
          <p:nvPr>
            <p:ph idx="1"/>
          </p:nvPr>
        </p:nvSpPr>
        <p:spPr/>
        <p:txBody>
          <a:bodyPr>
            <a:normAutofit/>
          </a:bodyPr>
          <a:lstStyle/>
          <a:p>
            <a:pPr marL="0" indent="0">
              <a:buNone/>
            </a:pPr>
            <a:r>
              <a:rPr lang="en-US" dirty="0"/>
              <a:t>No horseplay or running.  Keep aisles clear and unobstructed.</a:t>
            </a:r>
          </a:p>
          <a:p>
            <a:pPr marL="0" indent="0">
              <a:buNone/>
            </a:pPr>
            <a:endParaRPr lang="en-US" dirty="0"/>
          </a:p>
          <a:p>
            <a:pPr marL="0" indent="0">
              <a:buNone/>
            </a:pPr>
            <a:endParaRPr lang="en-US" dirty="0"/>
          </a:p>
          <a:p>
            <a:pPr marL="0" indent="0">
              <a:buNone/>
            </a:pPr>
            <a:r>
              <a:rPr lang="en-US" dirty="0"/>
              <a:t>No music allowed in labs; radios and other entertainment devices are not permitted. </a:t>
            </a:r>
          </a:p>
          <a:p>
            <a:pPr marL="0" indent="0">
              <a:buNone/>
            </a:pPr>
            <a:endParaRPr lang="en-US" dirty="0"/>
          </a:p>
          <a:p>
            <a:pPr marL="0" indent="0">
              <a:buNone/>
            </a:pPr>
            <a:endParaRPr lang="en-US" dirty="0"/>
          </a:p>
          <a:p>
            <a:pPr marL="0" indent="0">
              <a:buNone/>
            </a:pPr>
            <a:r>
              <a:rPr lang="en-US" dirty="0"/>
              <a:t>Cell phones are not allowed in the lab, they are a distraction.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803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a:t>
            </a:r>
          </a:p>
        </p:txBody>
      </p:sp>
      <p:sp>
        <p:nvSpPr>
          <p:cNvPr id="3" name="Content Placeholder 2"/>
          <p:cNvSpPr>
            <a:spLocks noGrp="1"/>
          </p:cNvSpPr>
          <p:nvPr>
            <p:ph idx="1"/>
          </p:nvPr>
        </p:nvSpPr>
        <p:spPr/>
        <p:txBody>
          <a:bodyPr>
            <a:normAutofit/>
          </a:bodyPr>
          <a:lstStyle/>
          <a:p>
            <a:pPr marL="0" indent="0">
              <a:buNone/>
            </a:pPr>
            <a:r>
              <a:rPr lang="en-US" dirty="0"/>
              <a:t>No unauthorized experiments are to be performed.  If you are curious about trying a procedure not covered in the experiment, consult your lab instructor.</a:t>
            </a:r>
          </a:p>
          <a:p>
            <a:pPr marL="0" indent="0">
              <a:buNone/>
            </a:pPr>
            <a:endParaRPr lang="en-US" dirty="0"/>
          </a:p>
          <a:p>
            <a:pPr marL="0" indent="0">
              <a:buNone/>
            </a:pPr>
            <a:endParaRPr lang="en-US" dirty="0"/>
          </a:p>
          <a:p>
            <a:pPr marL="0" indent="0">
              <a:buNone/>
            </a:pPr>
            <a:endParaRPr lang="en-US" dirty="0"/>
          </a:p>
          <a:p>
            <a:pPr marL="0" indent="0">
              <a:buNone/>
            </a:pPr>
            <a:r>
              <a:rPr lang="en-US" dirty="0"/>
              <a:t>Be prepared before you come to lab and read instructions for an experiment ahead of time.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08863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TOPICS</a:t>
            </a:r>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pPr marL="0" indent="0">
              <a:buNone/>
            </a:pPr>
            <a:endParaRPr lang="en-US" sz="4000" dirty="0"/>
          </a:p>
          <a:p>
            <a:r>
              <a:rPr lang="en-US" sz="4500" dirty="0"/>
              <a:t>Personal Protection and Proper Attire </a:t>
            </a:r>
          </a:p>
          <a:p>
            <a:endParaRPr lang="en-US" sz="4500" dirty="0"/>
          </a:p>
          <a:p>
            <a:r>
              <a:rPr lang="en-US" sz="4500" dirty="0"/>
              <a:t>Personal Hygiene and Conduct </a:t>
            </a:r>
          </a:p>
          <a:p>
            <a:endParaRPr lang="en-US" sz="4500" dirty="0"/>
          </a:p>
          <a:p>
            <a:r>
              <a:rPr lang="en-US" sz="4500" dirty="0"/>
              <a:t>Proper Handling of Chemicals </a:t>
            </a:r>
          </a:p>
          <a:p>
            <a:endParaRPr lang="en-US" sz="4500" dirty="0"/>
          </a:p>
          <a:p>
            <a:r>
              <a:rPr lang="en-US" sz="4500" dirty="0"/>
              <a:t>Safety Equipment </a:t>
            </a:r>
          </a:p>
          <a:p>
            <a:endParaRPr lang="en-US" sz="4500" dirty="0"/>
          </a:p>
          <a:p>
            <a:r>
              <a:rPr lang="en-US" sz="4500" dirty="0"/>
              <a:t>Emergencies: Injury, Fire, and Spills </a:t>
            </a:r>
          </a:p>
          <a:p>
            <a:endParaRPr lang="en-US" sz="4500" dirty="0"/>
          </a:p>
          <a:p>
            <a:r>
              <a:rPr lang="en-US" sz="4500" dirty="0"/>
              <a:t>RAMP (Principles of Lab Safety) </a:t>
            </a:r>
          </a:p>
          <a:p>
            <a:pPr>
              <a:buNone/>
            </a:pPr>
            <a:endParaRPr lang="en-US" dirty="0"/>
          </a:p>
          <a:p>
            <a:pPr>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Proper Handling of Chemicals &amp; Equipment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3475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Chemicals</a:t>
            </a:r>
          </a:p>
        </p:txBody>
      </p:sp>
      <p:sp>
        <p:nvSpPr>
          <p:cNvPr id="5" name="Content Placeholder 4"/>
          <p:cNvSpPr>
            <a:spLocks noGrp="1"/>
          </p:cNvSpPr>
          <p:nvPr>
            <p:ph idx="1"/>
          </p:nvPr>
        </p:nvSpPr>
        <p:spPr/>
        <p:txBody>
          <a:bodyPr/>
          <a:lstStyle/>
          <a:p>
            <a:pPr marL="0" indent="0">
              <a:buNone/>
            </a:pPr>
            <a:r>
              <a:rPr lang="en-US" dirty="0"/>
              <a:t>Handle all chemicals carefully and treat them with respect and understand the hazardous nature of the chemicals you are using.</a:t>
            </a:r>
          </a:p>
          <a:p>
            <a:pPr marL="0" indent="0">
              <a:buNone/>
            </a:pPr>
            <a:endParaRPr lang="en-US" dirty="0"/>
          </a:p>
          <a:p>
            <a:pPr marL="0" indent="0">
              <a:buNone/>
            </a:pPr>
            <a:r>
              <a:rPr lang="en-US" dirty="0"/>
              <a:t>Your instructor will highlight the hazards associated with the chemicals for each experiment.</a:t>
            </a:r>
          </a:p>
          <a:p>
            <a:pPr marL="0" indent="0">
              <a:buNone/>
            </a:pPr>
            <a:endParaRPr lang="en-US" dirty="0"/>
          </a:p>
          <a:p>
            <a:pPr marL="0" indent="0">
              <a:buNone/>
            </a:pPr>
            <a:r>
              <a:rPr lang="en-US" dirty="0"/>
              <a:t>Additionally, Safety Data Sheets (SDS), which outline hazards </a:t>
            </a:r>
            <a:r>
              <a:rPr lang="en-US"/>
              <a:t>and precautions, are </a:t>
            </a:r>
            <a:r>
              <a:rPr lang="en-US" dirty="0"/>
              <a:t>available in lab for all chemicals you </a:t>
            </a:r>
            <a:r>
              <a:rPr lang="en-US"/>
              <a:t>will use.  </a:t>
            </a:r>
            <a:endParaRPr lang="en-US" dirty="0"/>
          </a:p>
        </p:txBody>
      </p:sp>
    </p:spTree>
    <p:extLst>
      <p:ext uri="{BB962C8B-B14F-4D97-AF65-F5344CB8AC3E}">
        <p14:creationId xmlns:p14="http://schemas.microsoft.com/office/powerpoint/2010/main" val="219578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Chemicals</a:t>
            </a:r>
          </a:p>
        </p:txBody>
      </p:sp>
      <p:sp>
        <p:nvSpPr>
          <p:cNvPr id="5" name="Content Placeholder 4"/>
          <p:cNvSpPr>
            <a:spLocks noGrp="1"/>
          </p:cNvSpPr>
          <p:nvPr>
            <p:ph idx="1"/>
          </p:nvPr>
        </p:nvSpPr>
        <p:spPr/>
        <p:txBody>
          <a:bodyPr/>
          <a:lstStyle/>
          <a:p>
            <a:pPr marL="0" indent="0">
              <a:buNone/>
            </a:pPr>
            <a:r>
              <a:rPr lang="en-US" dirty="0"/>
              <a:t>Know what chemicals you are using during an experiment. Carefully read (and reread) labels before taking anything from a bottle.</a:t>
            </a:r>
          </a:p>
          <a:p>
            <a:pPr marL="0" indent="0">
              <a:buNone/>
            </a:pPr>
            <a:endParaRPr lang="en-US" dirty="0"/>
          </a:p>
          <a:p>
            <a:pPr marL="0" indent="0">
              <a:buNone/>
            </a:pPr>
            <a:r>
              <a:rPr lang="en-US" dirty="0"/>
              <a:t>Bottles should be clearly labeled, but if you are uncertain about what it is, ask before taking it.</a:t>
            </a:r>
          </a:p>
          <a:p>
            <a:pPr marL="0" indent="0">
              <a:buNone/>
            </a:pPr>
            <a:endParaRPr lang="en-US" dirty="0"/>
          </a:p>
          <a:p>
            <a:pPr marL="0" indent="0">
              <a:buNone/>
            </a:pPr>
            <a:r>
              <a:rPr lang="en-US" dirty="0"/>
              <a:t>Take only what you need and no more; if you take too much it is considered waste.</a:t>
            </a:r>
          </a:p>
        </p:txBody>
      </p:sp>
    </p:spTree>
    <p:extLst>
      <p:ext uri="{BB962C8B-B14F-4D97-AF65-F5344CB8AC3E}">
        <p14:creationId xmlns:p14="http://schemas.microsoft.com/office/powerpoint/2010/main" val="100234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Chemicals</a:t>
            </a:r>
          </a:p>
        </p:txBody>
      </p:sp>
      <p:sp>
        <p:nvSpPr>
          <p:cNvPr id="5" name="Content Placeholder 4"/>
          <p:cNvSpPr>
            <a:spLocks noGrp="1"/>
          </p:cNvSpPr>
          <p:nvPr>
            <p:ph idx="1"/>
          </p:nvPr>
        </p:nvSpPr>
        <p:spPr/>
        <p:txBody>
          <a:bodyPr/>
          <a:lstStyle/>
          <a:p>
            <a:pPr marL="0" indent="0">
              <a:buNone/>
            </a:pPr>
            <a:r>
              <a:rPr lang="en-US" dirty="0"/>
              <a:t>Do not return excess reagents to stock bottles.  If you take too much, then treat as waste and dispose of properly.</a:t>
            </a:r>
          </a:p>
          <a:p>
            <a:pPr marL="0" indent="0">
              <a:buNone/>
            </a:pPr>
            <a:endParaRPr lang="en-US" dirty="0"/>
          </a:p>
          <a:p>
            <a:pPr marL="0" indent="0">
              <a:buNone/>
            </a:pPr>
            <a:r>
              <a:rPr lang="en-US" dirty="0"/>
              <a:t>Do not switch lids or caps on bottles; you risk cross contamination, thereby rendering the reagent as unusable.</a:t>
            </a:r>
          </a:p>
          <a:p>
            <a:pPr marL="0" indent="0">
              <a:buNone/>
            </a:pPr>
            <a:endParaRPr lang="en-US" dirty="0"/>
          </a:p>
          <a:p>
            <a:pPr marL="0" indent="0">
              <a:buNone/>
            </a:pPr>
            <a:r>
              <a:rPr lang="en-US" dirty="0"/>
              <a:t>Reagent bottles should not be moved and carried to your work area.  A proper container may be taken to the reagent bottle to obtain the amount of chemical you need. </a:t>
            </a:r>
          </a:p>
        </p:txBody>
      </p:sp>
    </p:spTree>
    <p:extLst>
      <p:ext uri="{BB962C8B-B14F-4D97-AF65-F5344CB8AC3E}">
        <p14:creationId xmlns:p14="http://schemas.microsoft.com/office/powerpoint/2010/main" val="223175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Chemicals</a:t>
            </a:r>
          </a:p>
        </p:txBody>
      </p:sp>
      <p:sp>
        <p:nvSpPr>
          <p:cNvPr id="5" name="Content Placeholder 4"/>
          <p:cNvSpPr>
            <a:spLocks noGrp="1"/>
          </p:cNvSpPr>
          <p:nvPr>
            <p:ph idx="1"/>
          </p:nvPr>
        </p:nvSpPr>
        <p:spPr/>
        <p:txBody>
          <a:bodyPr/>
          <a:lstStyle/>
          <a:p>
            <a:pPr marL="0" indent="0">
              <a:buNone/>
            </a:pPr>
            <a:r>
              <a:rPr lang="en-US" dirty="0"/>
              <a:t>Always pour acids into water; never the reverse.  If you pour water into an acid, the heat of the reaction will cause the water to explode into steam, sometimes violently, and the acid will splatter.</a:t>
            </a:r>
          </a:p>
          <a:p>
            <a:pPr marL="0" indent="0">
              <a:buNone/>
            </a:pPr>
            <a:endParaRPr lang="en-US" dirty="0"/>
          </a:p>
          <a:p>
            <a:pPr marL="0" indent="0">
              <a:buNone/>
            </a:pPr>
            <a:r>
              <a:rPr lang="en-US" dirty="0"/>
              <a:t>Never point a heated test tube (or other vessel) at yourself or another person.</a:t>
            </a:r>
          </a:p>
          <a:p>
            <a:pPr marL="0" indent="0">
              <a:buNone/>
            </a:pPr>
            <a:endParaRPr lang="en-US" dirty="0"/>
          </a:p>
          <a:p>
            <a:pPr marL="0" indent="0">
              <a:buNone/>
            </a:pPr>
            <a:r>
              <a:rPr lang="en-US" dirty="0"/>
              <a:t>Never leave a propane torch unattended.  Turn it off when finished.  And keep flammable chemicals (e.g. solvents) away from open flames.</a:t>
            </a:r>
          </a:p>
        </p:txBody>
      </p:sp>
    </p:spTree>
    <p:extLst>
      <p:ext uri="{BB962C8B-B14F-4D97-AF65-F5344CB8AC3E}">
        <p14:creationId xmlns:p14="http://schemas.microsoft.com/office/powerpoint/2010/main" val="2081827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Chemicals-Waste</a:t>
            </a:r>
          </a:p>
        </p:txBody>
      </p:sp>
      <p:sp>
        <p:nvSpPr>
          <p:cNvPr id="3" name="Content Placeholder 2"/>
          <p:cNvSpPr>
            <a:spLocks noGrp="1"/>
          </p:cNvSpPr>
          <p:nvPr>
            <p:ph idx="1"/>
          </p:nvPr>
        </p:nvSpPr>
        <p:spPr/>
        <p:txBody>
          <a:bodyPr/>
          <a:lstStyle/>
          <a:p>
            <a:pPr marL="0" indent="0">
              <a:buNone/>
            </a:pPr>
            <a:r>
              <a:rPr lang="en-US" dirty="0"/>
              <a:t>Dispose of waste properly.  Waste containers will be provided for each lab and their use explained by your lab instructor.</a:t>
            </a:r>
          </a:p>
          <a:p>
            <a:pPr marL="0" indent="0">
              <a:buNone/>
            </a:pPr>
            <a:endParaRPr lang="en-US" dirty="0"/>
          </a:p>
          <a:p>
            <a:pPr marL="0" indent="0">
              <a:buNone/>
            </a:pPr>
            <a:endParaRPr lang="en-US" dirty="0"/>
          </a:p>
          <a:p>
            <a:pPr marL="0" indent="0">
              <a:buNone/>
            </a:pPr>
            <a:r>
              <a:rPr lang="en-US" dirty="0"/>
              <a:t>Waste may not be poured into the sink, unless you are told otherwise.</a:t>
            </a:r>
          </a:p>
        </p:txBody>
      </p:sp>
    </p:spTree>
    <p:extLst>
      <p:ext uri="{BB962C8B-B14F-4D97-AF65-F5344CB8AC3E}">
        <p14:creationId xmlns:p14="http://schemas.microsoft.com/office/powerpoint/2010/main" val="302501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Chemicals-Waste</a:t>
            </a:r>
          </a:p>
        </p:txBody>
      </p:sp>
      <p:sp>
        <p:nvSpPr>
          <p:cNvPr id="3" name="Content Placeholder 2"/>
          <p:cNvSpPr>
            <a:spLocks noGrp="1"/>
          </p:cNvSpPr>
          <p:nvPr>
            <p:ph idx="1"/>
          </p:nvPr>
        </p:nvSpPr>
        <p:spPr/>
        <p:txBody>
          <a:bodyPr/>
          <a:lstStyle/>
          <a:p>
            <a:pPr marL="0" indent="0">
              <a:buNone/>
            </a:pPr>
            <a:r>
              <a:rPr lang="en-US" dirty="0"/>
              <a:t>Types of waste containers:  (some examples)</a:t>
            </a:r>
          </a:p>
          <a:p>
            <a:pPr marL="457200" indent="-457200">
              <a:buFont typeface="+mj-lt"/>
              <a:buAutoNum type="arabicPeriod"/>
            </a:pPr>
            <a:endParaRPr lang="en-US" dirty="0"/>
          </a:p>
          <a:p>
            <a:pPr marL="731520" lvl="1" indent="-457200">
              <a:buNone/>
            </a:pPr>
            <a:r>
              <a:rPr lang="en-US" dirty="0"/>
              <a:t>  Organic Solvents</a:t>
            </a:r>
          </a:p>
          <a:p>
            <a:pPr marL="731520" lvl="1" indent="-457200">
              <a:buNone/>
            </a:pPr>
            <a:endParaRPr lang="en-US" dirty="0"/>
          </a:p>
          <a:p>
            <a:pPr marL="731520" lvl="1" indent="-457200">
              <a:buNone/>
            </a:pPr>
            <a:r>
              <a:rPr lang="en-US" dirty="0"/>
              <a:t>  Metal Ion Waste</a:t>
            </a:r>
          </a:p>
          <a:p>
            <a:pPr marL="731520" lvl="1" indent="-457200">
              <a:buNone/>
            </a:pPr>
            <a:endParaRPr lang="en-US" dirty="0"/>
          </a:p>
          <a:p>
            <a:pPr marL="731520" lvl="1" indent="-457200">
              <a:buNone/>
            </a:pPr>
            <a:r>
              <a:rPr lang="en-US" dirty="0"/>
              <a:t>  Halogenated Waste</a:t>
            </a:r>
          </a:p>
          <a:p>
            <a:pPr marL="731520" lvl="1" indent="-457200">
              <a:buNone/>
            </a:pPr>
            <a:endParaRPr lang="en-US" dirty="0"/>
          </a:p>
          <a:p>
            <a:pPr marL="731520" lvl="1" indent="-457200">
              <a:buNone/>
            </a:pPr>
            <a:r>
              <a:rPr lang="en-US" dirty="0"/>
              <a:t>  Non-halogenated Waste</a:t>
            </a:r>
          </a:p>
          <a:p>
            <a:pPr marL="457200" indent="-457200">
              <a:buNone/>
            </a:pPr>
            <a:endParaRPr lang="en-US" dirty="0"/>
          </a:p>
          <a:p>
            <a:pPr marL="0" inden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2974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Non-chemical Waste</a:t>
            </a:r>
          </a:p>
        </p:txBody>
      </p:sp>
      <p:sp>
        <p:nvSpPr>
          <p:cNvPr id="3" name="Content Placeholder 2"/>
          <p:cNvSpPr>
            <a:spLocks noGrp="1"/>
          </p:cNvSpPr>
          <p:nvPr>
            <p:ph idx="1"/>
          </p:nvPr>
        </p:nvSpPr>
        <p:spPr/>
        <p:txBody>
          <a:bodyPr>
            <a:normAutofit fontScale="92500" lnSpcReduction="10000"/>
          </a:bodyPr>
          <a:lstStyle/>
          <a:p>
            <a:pPr>
              <a:buNone/>
            </a:pPr>
            <a:r>
              <a:rPr lang="en-US" dirty="0"/>
              <a:t>Broken glass can not go into the regular paper trash containers, so we have special containers for any glassware that is broken during the lab.</a:t>
            </a:r>
          </a:p>
          <a:p>
            <a:pPr>
              <a:buNone/>
            </a:pPr>
            <a:endParaRPr lang="en-US" dirty="0"/>
          </a:p>
          <a:p>
            <a:pPr>
              <a:buNone/>
            </a:pPr>
            <a:r>
              <a:rPr lang="en-US" dirty="0"/>
              <a:t>DO NOT PLACE PAPER IN THE BROKEN</a:t>
            </a:r>
            <a:br>
              <a:rPr lang="en-US" dirty="0"/>
            </a:br>
            <a:r>
              <a:rPr lang="en-US" dirty="0"/>
              <a:t>GLASS CONTAINER; it is for glass disposal</a:t>
            </a:r>
          </a:p>
          <a:p>
            <a:pPr>
              <a:buNone/>
            </a:pPr>
            <a:r>
              <a:rPr lang="en-US"/>
              <a:t>   only</a:t>
            </a: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Do not pick up broken glass with your fingers.  Use a dust pan and broom and place in the broken glass container.</a:t>
            </a:r>
          </a:p>
          <a:p>
            <a:pPr>
              <a:buNone/>
            </a:pPr>
            <a:endParaRPr lang="en-US" dirty="0"/>
          </a:p>
          <a:p>
            <a:pPr>
              <a:buNone/>
            </a:pPr>
            <a:endParaRPr lang="en-US" dirty="0"/>
          </a:p>
        </p:txBody>
      </p:sp>
      <p:pic>
        <p:nvPicPr>
          <p:cNvPr id="4" name="Picture 3" descr="glass.jpg"/>
          <p:cNvPicPr>
            <a:picLocks noChangeAspect="1"/>
          </p:cNvPicPr>
          <p:nvPr/>
        </p:nvPicPr>
        <p:blipFill>
          <a:blip r:embed="rId2" cstate="print"/>
          <a:stretch>
            <a:fillRect/>
          </a:stretch>
        </p:blipFill>
        <p:spPr>
          <a:xfrm>
            <a:off x="6799637" y="2590800"/>
            <a:ext cx="1319043" cy="2514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Safety Equipment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4501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Safety Equipment-Fume Hood</a:t>
            </a:r>
          </a:p>
        </p:txBody>
      </p:sp>
      <p:sp>
        <p:nvSpPr>
          <p:cNvPr id="5" name="Content Placeholder 4"/>
          <p:cNvSpPr>
            <a:spLocks noGrp="1"/>
          </p:cNvSpPr>
          <p:nvPr>
            <p:ph idx="1"/>
          </p:nvPr>
        </p:nvSpPr>
        <p:spPr/>
        <p:txBody>
          <a:bodyPr/>
          <a:lstStyle/>
          <a:p>
            <a:pPr marL="0" indent="0">
              <a:buNone/>
            </a:pPr>
            <a:r>
              <a:rPr lang="en-US" dirty="0"/>
              <a:t>Fume hoods are designed to protect you from harmful fumes, gases, and odors that may be generated during an experiment or whenever you use volatile solvents.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Any time your experiment will produce fumes, you will perform the experiment in the fume hood.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942692"/>
            <a:ext cx="3352800" cy="2098852"/>
          </a:xfrm>
          <a:prstGeom prst="rect">
            <a:avLst/>
          </a:prstGeom>
        </p:spPr>
      </p:pic>
    </p:spTree>
    <p:extLst>
      <p:ext uri="{BB962C8B-B14F-4D97-AF65-F5344CB8AC3E}">
        <p14:creationId xmlns:p14="http://schemas.microsoft.com/office/powerpoint/2010/main" val="149638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Personal Protection and Proper Attire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123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Safety Equipment-Fire Extinguisher</a:t>
            </a:r>
          </a:p>
        </p:txBody>
      </p:sp>
      <p:sp>
        <p:nvSpPr>
          <p:cNvPr id="5" name="Content Placeholder 4"/>
          <p:cNvSpPr>
            <a:spLocks noGrp="1"/>
          </p:cNvSpPr>
          <p:nvPr>
            <p:ph idx="1"/>
          </p:nvPr>
        </p:nvSpPr>
        <p:spPr/>
        <p:txBody>
          <a:bodyPr>
            <a:normAutofit/>
          </a:bodyPr>
          <a:lstStyle/>
          <a:p>
            <a:pPr>
              <a:buNone/>
            </a:pPr>
            <a:r>
              <a:rPr lang="en-US" dirty="0"/>
              <a:t>Every teaching and research lab in the chemistry department has a fire extinguisher. </a:t>
            </a:r>
          </a:p>
          <a:p>
            <a:pPr>
              <a:buNone/>
            </a:pPr>
            <a:endParaRPr lang="en-US" dirty="0"/>
          </a:p>
          <a:p>
            <a:pPr>
              <a:buNone/>
            </a:pPr>
            <a:endParaRPr lang="en-US" dirty="0"/>
          </a:p>
          <a:p>
            <a:pPr>
              <a:buNone/>
            </a:pPr>
            <a:endParaRPr lang="en-US" dirty="0"/>
          </a:p>
          <a:p>
            <a:pPr>
              <a:buNone/>
            </a:pPr>
            <a:endParaRPr lang="en-US" dirty="0"/>
          </a:p>
          <a:p>
            <a:pPr>
              <a:buNone/>
            </a:pPr>
            <a:r>
              <a:rPr lang="en-US" dirty="0"/>
              <a:t>Additionally, fire extinguishers are strategically located in the hallways on the third floor.</a:t>
            </a:r>
          </a:p>
          <a:p>
            <a:pPr>
              <a:buNone/>
            </a:pPr>
            <a:endParaRPr lang="en-US" dirty="0"/>
          </a:p>
          <a:p>
            <a:pPr>
              <a:buNone/>
            </a:pPr>
            <a:r>
              <a:rPr lang="en-US" dirty="0"/>
              <a:t>The website has a document that specifies the type and location of all fire extinguishers in the department.</a:t>
            </a:r>
          </a:p>
        </p:txBody>
      </p:sp>
      <p:pic>
        <p:nvPicPr>
          <p:cNvPr id="6" name="Picture 5" descr="fireext.jpg"/>
          <p:cNvPicPr>
            <a:picLocks noChangeAspect="1"/>
          </p:cNvPicPr>
          <p:nvPr/>
        </p:nvPicPr>
        <p:blipFill>
          <a:blip r:embed="rId2" cstate="print"/>
          <a:stretch>
            <a:fillRect/>
          </a:stretch>
        </p:blipFill>
        <p:spPr>
          <a:xfrm>
            <a:off x="3733800" y="2438399"/>
            <a:ext cx="914400" cy="1784195"/>
          </a:xfrm>
          <a:prstGeom prst="rect">
            <a:avLst/>
          </a:prstGeom>
        </p:spPr>
      </p:pic>
      <p:pic>
        <p:nvPicPr>
          <p:cNvPr id="7" name="Picture 6" descr="hallwayex.jpg"/>
          <p:cNvPicPr>
            <a:picLocks noChangeAspect="1"/>
          </p:cNvPicPr>
          <p:nvPr/>
        </p:nvPicPr>
        <p:blipFill>
          <a:blip r:embed="rId3" cstate="print"/>
          <a:stretch>
            <a:fillRect/>
          </a:stretch>
        </p:blipFill>
        <p:spPr>
          <a:xfrm>
            <a:off x="5715000" y="2209800"/>
            <a:ext cx="1371600" cy="19262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Equipment-Shower</a:t>
            </a:r>
          </a:p>
        </p:txBody>
      </p:sp>
      <p:sp>
        <p:nvSpPr>
          <p:cNvPr id="3" name="Content Placeholder 2"/>
          <p:cNvSpPr>
            <a:spLocks noGrp="1"/>
          </p:cNvSpPr>
          <p:nvPr>
            <p:ph idx="1"/>
          </p:nvPr>
        </p:nvSpPr>
        <p:spPr/>
        <p:txBody>
          <a:bodyPr/>
          <a:lstStyle/>
          <a:p>
            <a:pPr>
              <a:buNone/>
            </a:pPr>
            <a:r>
              <a:rPr lang="en-US" dirty="0"/>
              <a:t>The chemistry department has four safety showers: one in the men’s restroom; one in the women’s restroom; and two in the atrium hallway, with one located between KC 337 &amp; KC 338, and the other located outside of KC 340.</a:t>
            </a:r>
          </a:p>
        </p:txBody>
      </p:sp>
      <p:pic>
        <p:nvPicPr>
          <p:cNvPr id="4" name="Picture 3" descr="shower.jpg"/>
          <p:cNvPicPr>
            <a:picLocks noChangeAspect="1"/>
          </p:cNvPicPr>
          <p:nvPr/>
        </p:nvPicPr>
        <p:blipFill>
          <a:blip r:embed="rId2" cstate="print"/>
          <a:stretch>
            <a:fillRect/>
          </a:stretch>
        </p:blipFill>
        <p:spPr>
          <a:xfrm>
            <a:off x="1295400" y="3352800"/>
            <a:ext cx="2190750" cy="3086100"/>
          </a:xfrm>
          <a:prstGeom prst="rect">
            <a:avLst/>
          </a:prstGeom>
        </p:spPr>
      </p:pic>
      <p:pic>
        <p:nvPicPr>
          <p:cNvPr id="5" name="Picture 4" descr="shower.jpg"/>
          <p:cNvPicPr>
            <a:picLocks noChangeAspect="1"/>
          </p:cNvPicPr>
          <p:nvPr/>
        </p:nvPicPr>
        <p:blipFill>
          <a:blip r:embed="rId3" cstate="print"/>
          <a:stretch>
            <a:fillRect/>
          </a:stretch>
        </p:blipFill>
        <p:spPr>
          <a:xfrm>
            <a:off x="4191000" y="3276600"/>
            <a:ext cx="2171700" cy="29936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Equipment-Eye Wash Station</a:t>
            </a:r>
          </a:p>
        </p:txBody>
      </p:sp>
      <p:sp>
        <p:nvSpPr>
          <p:cNvPr id="3" name="Content Placeholder 2"/>
          <p:cNvSpPr>
            <a:spLocks noGrp="1"/>
          </p:cNvSpPr>
          <p:nvPr>
            <p:ph idx="1"/>
          </p:nvPr>
        </p:nvSpPr>
        <p:spPr/>
        <p:txBody>
          <a:bodyPr/>
          <a:lstStyle/>
          <a:p>
            <a:pPr>
              <a:buNone/>
            </a:pPr>
            <a:r>
              <a:rPr lang="en-US" dirty="0"/>
              <a:t>All teaching and research labs in the chemistry department have eyewash stations in case of a chemical splash in the face.  There are also eyewash stations located by the safety showers in the atrium hallway.</a:t>
            </a:r>
          </a:p>
        </p:txBody>
      </p:sp>
      <p:pic>
        <p:nvPicPr>
          <p:cNvPr id="6" name="Picture 5" descr="wash.jpg"/>
          <p:cNvPicPr>
            <a:picLocks noChangeAspect="1"/>
          </p:cNvPicPr>
          <p:nvPr/>
        </p:nvPicPr>
        <p:blipFill>
          <a:blip r:embed="rId2" cstate="print"/>
          <a:stretch>
            <a:fillRect/>
          </a:stretch>
        </p:blipFill>
        <p:spPr>
          <a:xfrm>
            <a:off x="1219200" y="3581400"/>
            <a:ext cx="2973841" cy="2362200"/>
          </a:xfrm>
          <a:prstGeom prst="rect">
            <a:avLst/>
          </a:prstGeom>
        </p:spPr>
      </p:pic>
      <p:pic>
        <p:nvPicPr>
          <p:cNvPr id="7" name="Picture 6" descr="wash2.jpg"/>
          <p:cNvPicPr>
            <a:picLocks noChangeAspect="1"/>
          </p:cNvPicPr>
          <p:nvPr/>
        </p:nvPicPr>
        <p:blipFill>
          <a:blip r:embed="rId3" cstate="print"/>
          <a:stretch>
            <a:fillRect/>
          </a:stretch>
        </p:blipFill>
        <p:spPr>
          <a:xfrm>
            <a:off x="6248400" y="2895600"/>
            <a:ext cx="1752600" cy="33554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Equipment-Sinks</a:t>
            </a:r>
          </a:p>
        </p:txBody>
      </p:sp>
      <p:sp>
        <p:nvSpPr>
          <p:cNvPr id="3" name="Content Placeholder 2"/>
          <p:cNvSpPr>
            <a:spLocks noGrp="1"/>
          </p:cNvSpPr>
          <p:nvPr>
            <p:ph idx="1"/>
          </p:nvPr>
        </p:nvSpPr>
        <p:spPr/>
        <p:txBody>
          <a:bodyPr/>
          <a:lstStyle/>
          <a:p>
            <a:pPr>
              <a:buNone/>
            </a:pPr>
            <a:r>
              <a:rPr lang="en-US" dirty="0"/>
              <a:t>The sink is actually the best place to wash off any solid or liquid chemical that contacts the exposed skin of the hands and arms.</a:t>
            </a:r>
          </a:p>
          <a:p>
            <a:pPr>
              <a:buNone/>
            </a:pPr>
            <a:endParaRPr lang="en-US" dirty="0"/>
          </a:p>
        </p:txBody>
      </p:sp>
      <p:pic>
        <p:nvPicPr>
          <p:cNvPr id="4" name="Picture 3" descr="sink.jpg"/>
          <p:cNvPicPr>
            <a:picLocks noChangeAspect="1"/>
          </p:cNvPicPr>
          <p:nvPr/>
        </p:nvPicPr>
        <p:blipFill>
          <a:blip r:embed="rId2" cstate="print"/>
          <a:stretch>
            <a:fillRect/>
          </a:stretch>
        </p:blipFill>
        <p:spPr>
          <a:xfrm>
            <a:off x="1295400" y="3276600"/>
            <a:ext cx="3537464" cy="2266188"/>
          </a:xfrm>
          <a:prstGeom prst="rect">
            <a:avLst/>
          </a:prstGeom>
        </p:spPr>
      </p:pic>
    </p:spTree>
    <p:extLst>
      <p:ext uri="{BB962C8B-B14F-4D97-AF65-F5344CB8AC3E}">
        <p14:creationId xmlns:p14="http://schemas.microsoft.com/office/powerpoint/2010/main" val="1652518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Equipment-Spill Kits</a:t>
            </a:r>
          </a:p>
        </p:txBody>
      </p:sp>
      <p:sp>
        <p:nvSpPr>
          <p:cNvPr id="3" name="Content Placeholder 2"/>
          <p:cNvSpPr>
            <a:spLocks noGrp="1"/>
          </p:cNvSpPr>
          <p:nvPr>
            <p:ph idx="1"/>
          </p:nvPr>
        </p:nvSpPr>
        <p:spPr/>
        <p:txBody>
          <a:bodyPr/>
          <a:lstStyle/>
          <a:p>
            <a:pPr>
              <a:buNone/>
            </a:pPr>
            <a:r>
              <a:rPr lang="en-US" dirty="0"/>
              <a:t>To contain chemical spills, we use kitty litter as an absorbent.  To neutralize acid spills we use a material such as baking soda (sodium bicarbonate).</a:t>
            </a:r>
          </a:p>
          <a:p>
            <a:pPr>
              <a:buNone/>
            </a:pPr>
            <a:endParaRPr lang="en-US" dirty="0"/>
          </a:p>
          <a:p>
            <a:pPr>
              <a:buNone/>
            </a:pPr>
            <a:endParaRPr lang="en-US" dirty="0"/>
          </a:p>
          <a:p>
            <a:pPr>
              <a:buNone/>
            </a:pPr>
            <a:endParaRPr lang="en-US" dirty="0"/>
          </a:p>
          <a:p>
            <a:pPr>
              <a:buNone/>
            </a:pPr>
            <a:endParaRPr lang="en-US" dirty="0"/>
          </a:p>
          <a:p>
            <a:pPr>
              <a:buNone/>
            </a:pPr>
            <a:r>
              <a:rPr lang="en-US" dirty="0"/>
              <a:t>Mercury Spill kits are available in the chemical stockroom in case of a broken mercury thermometer.  However, most of our teaching labs use alcohol or spirit thermometers to minimize the risk associated with using mercury thermometers.</a:t>
            </a:r>
          </a:p>
        </p:txBody>
      </p:sp>
      <p:pic>
        <p:nvPicPr>
          <p:cNvPr id="4" name="Picture 3" descr="kitty2.jpg"/>
          <p:cNvPicPr>
            <a:picLocks noChangeAspect="1"/>
          </p:cNvPicPr>
          <p:nvPr/>
        </p:nvPicPr>
        <p:blipFill>
          <a:blip r:embed="rId2" cstate="print"/>
          <a:stretch>
            <a:fillRect/>
          </a:stretch>
        </p:blipFill>
        <p:spPr>
          <a:xfrm>
            <a:off x="1142999" y="2819400"/>
            <a:ext cx="1956027" cy="1752600"/>
          </a:xfrm>
          <a:prstGeom prst="rect">
            <a:avLst/>
          </a:prstGeom>
        </p:spPr>
      </p:pic>
      <p:pic>
        <p:nvPicPr>
          <p:cNvPr id="5" name="Picture 4" descr="neutral.jpg"/>
          <p:cNvPicPr>
            <a:picLocks noChangeAspect="1"/>
          </p:cNvPicPr>
          <p:nvPr/>
        </p:nvPicPr>
        <p:blipFill>
          <a:blip r:embed="rId3" cstate="print"/>
          <a:stretch>
            <a:fillRect/>
          </a:stretch>
        </p:blipFill>
        <p:spPr>
          <a:xfrm>
            <a:off x="5334000" y="2743200"/>
            <a:ext cx="1295400" cy="18600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Equipment-First Aid Kits</a:t>
            </a:r>
          </a:p>
        </p:txBody>
      </p:sp>
      <p:sp>
        <p:nvSpPr>
          <p:cNvPr id="3" name="Content Placeholder 2"/>
          <p:cNvSpPr>
            <a:spLocks noGrp="1"/>
          </p:cNvSpPr>
          <p:nvPr>
            <p:ph idx="1"/>
          </p:nvPr>
        </p:nvSpPr>
        <p:spPr/>
        <p:txBody>
          <a:bodyPr/>
          <a:lstStyle/>
          <a:p>
            <a:pPr>
              <a:buNone/>
            </a:pPr>
            <a:r>
              <a:rPr lang="en-US" dirty="0"/>
              <a:t>First aid kits, containing band-aids, alcohol wipes, and antibiotic ointments, are found in all the teaching labs.</a:t>
            </a:r>
          </a:p>
        </p:txBody>
      </p:sp>
      <p:pic>
        <p:nvPicPr>
          <p:cNvPr id="4" name="Picture 3" descr="firstaid.jpg"/>
          <p:cNvPicPr>
            <a:picLocks noChangeAspect="1"/>
          </p:cNvPicPr>
          <p:nvPr/>
        </p:nvPicPr>
        <p:blipFill>
          <a:blip r:embed="rId2" cstate="print"/>
          <a:stretch>
            <a:fillRect/>
          </a:stretch>
        </p:blipFill>
        <p:spPr>
          <a:xfrm>
            <a:off x="1143000" y="3124200"/>
            <a:ext cx="3413760" cy="2095500"/>
          </a:xfrm>
          <a:prstGeom prst="rect">
            <a:avLst/>
          </a:prstGeom>
        </p:spPr>
      </p:pic>
    </p:spTree>
    <p:extLst>
      <p:ext uri="{BB962C8B-B14F-4D97-AF65-F5344CB8AC3E}">
        <p14:creationId xmlns:p14="http://schemas.microsoft.com/office/powerpoint/2010/main" val="235161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Equipment-Dust Pan </a:t>
            </a:r>
            <a:r>
              <a:rPr lang="en-US"/>
              <a:t>&amp; Broom</a:t>
            </a:r>
            <a:endParaRPr lang="en-US" dirty="0"/>
          </a:p>
        </p:txBody>
      </p:sp>
      <p:sp>
        <p:nvSpPr>
          <p:cNvPr id="3" name="Content Placeholder 2"/>
          <p:cNvSpPr>
            <a:spLocks noGrp="1"/>
          </p:cNvSpPr>
          <p:nvPr>
            <p:ph idx="1"/>
          </p:nvPr>
        </p:nvSpPr>
        <p:spPr/>
        <p:txBody>
          <a:bodyPr/>
          <a:lstStyle/>
          <a:p>
            <a:pPr>
              <a:buNone/>
            </a:pPr>
            <a:r>
              <a:rPr lang="en-US" dirty="0"/>
              <a:t>To pick up broken glass or chemical spills that have been contained by kitty litter, we use a dust pan and broom.</a:t>
            </a:r>
          </a:p>
          <a:p>
            <a:pPr>
              <a:buNone/>
            </a:pPr>
            <a:endParaRPr lang="en-US" dirty="0"/>
          </a:p>
          <a:p>
            <a:pPr>
              <a:buNone/>
            </a:pPr>
            <a:endParaRPr lang="en-US" dirty="0"/>
          </a:p>
        </p:txBody>
      </p:sp>
      <p:pic>
        <p:nvPicPr>
          <p:cNvPr id="4" name="Picture 3" descr="broom.jpg"/>
          <p:cNvPicPr>
            <a:picLocks noChangeAspect="1"/>
          </p:cNvPicPr>
          <p:nvPr/>
        </p:nvPicPr>
        <p:blipFill>
          <a:blip r:embed="rId2" cstate="print"/>
          <a:stretch>
            <a:fillRect/>
          </a:stretch>
        </p:blipFill>
        <p:spPr>
          <a:xfrm>
            <a:off x="1642281" y="3020568"/>
            <a:ext cx="3612471" cy="21610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Injuries and spills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19441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 &amp; Spills</a:t>
            </a:r>
          </a:p>
        </p:txBody>
      </p:sp>
      <p:sp>
        <p:nvSpPr>
          <p:cNvPr id="3" name="Content Placeholder 2"/>
          <p:cNvSpPr>
            <a:spLocks noGrp="1"/>
          </p:cNvSpPr>
          <p:nvPr>
            <p:ph idx="1"/>
          </p:nvPr>
        </p:nvSpPr>
        <p:spPr/>
        <p:txBody>
          <a:bodyPr/>
          <a:lstStyle/>
          <a:p>
            <a:pPr marL="0" indent="0">
              <a:buNone/>
            </a:pPr>
            <a:r>
              <a:rPr lang="en-US" dirty="0"/>
              <a:t>Always inform your instructor whenever an injury or spill occurs, no matter how minor.</a:t>
            </a:r>
          </a:p>
          <a:p>
            <a:pPr marL="0" indent="0">
              <a:buNone/>
            </a:pPr>
            <a:endParaRPr lang="en-US" dirty="0"/>
          </a:p>
          <a:p>
            <a:pPr marL="0" indent="0">
              <a:buNone/>
            </a:pPr>
            <a:r>
              <a:rPr lang="en-US" dirty="0"/>
              <a:t>Let your instructor evaluate the seriousness of the injury or spill.</a:t>
            </a:r>
          </a:p>
          <a:p>
            <a:pPr marL="0" indent="0">
              <a:buNone/>
            </a:pPr>
            <a:endParaRPr lang="en-US" dirty="0"/>
          </a:p>
          <a:p>
            <a:pPr marL="0" indent="0">
              <a:buNone/>
            </a:pPr>
            <a:r>
              <a:rPr lang="en-US" dirty="0"/>
              <a:t>All injured individuals will be advised to seek medical attention if they have any concerns over their injury.</a:t>
            </a:r>
          </a:p>
          <a:p>
            <a:pPr marL="0" indent="0">
              <a:buNone/>
            </a:pPr>
            <a:endParaRPr lang="en-US" dirty="0"/>
          </a:p>
          <a:p>
            <a:pPr marL="0" indent="0">
              <a:buNone/>
            </a:pPr>
            <a:r>
              <a:rPr lang="en-US" dirty="0"/>
              <a:t>After any injury, the UE Accident Report Form must be completed.</a:t>
            </a:r>
          </a:p>
        </p:txBody>
      </p:sp>
    </p:spTree>
    <p:extLst>
      <p:ext uri="{BB962C8B-B14F-4D97-AF65-F5344CB8AC3E}">
        <p14:creationId xmlns:p14="http://schemas.microsoft.com/office/powerpoint/2010/main" val="2993223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Injuries-Cuts</a:t>
            </a:r>
          </a:p>
        </p:txBody>
      </p:sp>
      <p:sp>
        <p:nvSpPr>
          <p:cNvPr id="3" name="Content Placeholder 2"/>
          <p:cNvSpPr>
            <a:spLocks noGrp="1"/>
          </p:cNvSpPr>
          <p:nvPr>
            <p:ph idx="1"/>
          </p:nvPr>
        </p:nvSpPr>
        <p:spPr/>
        <p:txBody>
          <a:bodyPr/>
          <a:lstStyle/>
          <a:p>
            <a:pPr marL="0" indent="0">
              <a:buNone/>
            </a:pPr>
            <a:r>
              <a:rPr lang="en-US" dirty="0"/>
              <a:t>If the cut is minor, we will use the first aid kit to apply a </a:t>
            </a:r>
            <a:r>
              <a:rPr lang="en-US" dirty="0" err="1"/>
              <a:t>band-aid</a:t>
            </a:r>
            <a:r>
              <a:rPr lang="en-US" dirty="0"/>
              <a:t>.  If the injury hurts sufficiently that you can’t finish the lab, then you will be escorted to Student Health for evaluation.</a:t>
            </a:r>
          </a:p>
          <a:p>
            <a:pPr marL="0" indent="0">
              <a:buNone/>
            </a:pPr>
            <a:endParaRPr lang="en-US" dirty="0"/>
          </a:p>
          <a:p>
            <a:pPr marL="0" indent="0">
              <a:buNone/>
            </a:pPr>
            <a:r>
              <a:rPr lang="en-US" dirty="0"/>
              <a:t>If the cut is serious, then immediate first aid will be given to stop or slow bleeding.  In all cases, a serious cut must be attended to by medical professionals.  If possible, you will be escorted to Student Health; otherwise Emergency Medical Services will be called.</a:t>
            </a:r>
          </a:p>
        </p:txBody>
      </p:sp>
    </p:spTree>
    <p:extLst>
      <p:ext uri="{BB962C8B-B14F-4D97-AF65-F5344CB8AC3E}">
        <p14:creationId xmlns:p14="http://schemas.microsoft.com/office/powerpoint/2010/main" val="1527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Protection-Goggles</a:t>
            </a:r>
          </a:p>
        </p:txBody>
      </p:sp>
      <p:sp>
        <p:nvSpPr>
          <p:cNvPr id="3" name="Content Placeholder 2"/>
          <p:cNvSpPr>
            <a:spLocks noGrp="1"/>
          </p:cNvSpPr>
          <p:nvPr>
            <p:ph idx="1"/>
          </p:nvPr>
        </p:nvSpPr>
        <p:spPr/>
        <p:txBody>
          <a:bodyPr/>
          <a:lstStyle/>
          <a:p>
            <a:pPr>
              <a:buNone/>
            </a:pPr>
            <a:r>
              <a:rPr lang="en-US" dirty="0"/>
              <a:t>Goggles must be worn at all times in the lab, unless otherwise directed by your lab instructor.</a:t>
            </a:r>
          </a:p>
          <a:p>
            <a:pPr>
              <a:buNone/>
            </a:pPr>
            <a:endParaRPr lang="en-US" dirty="0"/>
          </a:p>
          <a:p>
            <a:pPr>
              <a:buNone/>
            </a:pPr>
            <a:r>
              <a:rPr lang="en-US" dirty="0"/>
              <a:t>Goggles must be of the approved type;  they must be equipped with a splash guard like those illustrated below:</a:t>
            </a:r>
          </a:p>
        </p:txBody>
      </p:sp>
      <p:pic>
        <p:nvPicPr>
          <p:cNvPr id="2052" name="Picture 4" descr="Tips For Selecting Lab Safety Goggles"/>
          <p:cNvPicPr>
            <a:picLocks noChangeAspect="1" noChangeArrowheads="1"/>
          </p:cNvPicPr>
          <p:nvPr/>
        </p:nvPicPr>
        <p:blipFill>
          <a:blip r:embed="rId2" cstate="print"/>
          <a:srcRect/>
          <a:stretch>
            <a:fillRect/>
          </a:stretch>
        </p:blipFill>
        <p:spPr bwMode="auto">
          <a:xfrm>
            <a:off x="2707622" y="4038600"/>
            <a:ext cx="3320776" cy="213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Injuries-Burns</a:t>
            </a:r>
          </a:p>
        </p:txBody>
      </p:sp>
      <p:sp>
        <p:nvSpPr>
          <p:cNvPr id="3" name="Content Placeholder 2"/>
          <p:cNvSpPr>
            <a:spLocks noGrp="1"/>
          </p:cNvSpPr>
          <p:nvPr>
            <p:ph idx="1"/>
          </p:nvPr>
        </p:nvSpPr>
        <p:spPr/>
        <p:txBody>
          <a:bodyPr/>
          <a:lstStyle/>
          <a:p>
            <a:pPr marL="0" indent="0">
              <a:buNone/>
            </a:pPr>
            <a:r>
              <a:rPr lang="en-US" dirty="0"/>
              <a:t>Chemical and thermal burns that result in a minor injury will be treated with lots of cold running water to ease pain.  If you can’t complete the experiment after a small burn, you will be escorted to Student Health for further evaluation.</a:t>
            </a:r>
          </a:p>
          <a:p>
            <a:pPr marL="0" indent="0">
              <a:buNone/>
            </a:pPr>
            <a:endParaRPr lang="en-US" dirty="0"/>
          </a:p>
          <a:p>
            <a:pPr marL="0" indent="0">
              <a:buNone/>
            </a:pPr>
            <a:r>
              <a:rPr lang="en-US" dirty="0"/>
              <a:t>In all cases of significant burns, you must be attended to by medical professionals.  EMS will be called for such situations.</a:t>
            </a:r>
          </a:p>
        </p:txBody>
      </p:sp>
    </p:spTree>
    <p:extLst>
      <p:ext uri="{BB962C8B-B14F-4D97-AF65-F5344CB8AC3E}">
        <p14:creationId xmlns:p14="http://schemas.microsoft.com/office/powerpoint/2010/main" val="264105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Injuries-Fainting &amp; Breathing Difficulties</a:t>
            </a:r>
          </a:p>
        </p:txBody>
      </p:sp>
      <p:sp>
        <p:nvSpPr>
          <p:cNvPr id="3" name="Content Placeholder 2"/>
          <p:cNvSpPr>
            <a:spLocks noGrp="1"/>
          </p:cNvSpPr>
          <p:nvPr>
            <p:ph idx="1"/>
          </p:nvPr>
        </p:nvSpPr>
        <p:spPr/>
        <p:txBody>
          <a:bodyPr/>
          <a:lstStyle/>
          <a:p>
            <a:pPr marL="0" indent="0">
              <a:buNone/>
            </a:pPr>
            <a:r>
              <a:rPr lang="en-US" dirty="0"/>
              <a:t>If you feel faint, you will be escorted out of the lab and to a place with fresh air so that your lab instructor can evaluate your condition.  Likely, you will be required to visit Student Health where you may lie down and receive further evaluation.</a:t>
            </a:r>
          </a:p>
          <a:p>
            <a:pPr marL="0" indent="0">
              <a:buNone/>
            </a:pPr>
            <a:endParaRPr lang="en-US" dirty="0"/>
          </a:p>
          <a:p>
            <a:pPr marL="0" indent="0">
              <a:buNone/>
            </a:pPr>
            <a:r>
              <a:rPr lang="en-US" dirty="0"/>
              <a:t>In all cases of breathing difficulties you will either be escorted to Student Health, or EMS will be called.</a:t>
            </a:r>
          </a:p>
        </p:txBody>
      </p:sp>
    </p:spTree>
    <p:extLst>
      <p:ext uri="{BB962C8B-B14F-4D97-AF65-F5344CB8AC3E}">
        <p14:creationId xmlns:p14="http://schemas.microsoft.com/office/powerpoint/2010/main" val="1684767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Spills-Liquid Chemical</a:t>
            </a:r>
          </a:p>
        </p:txBody>
      </p:sp>
      <p:sp>
        <p:nvSpPr>
          <p:cNvPr id="3" name="Content Placeholder 2"/>
          <p:cNvSpPr>
            <a:spLocks noGrp="1"/>
          </p:cNvSpPr>
          <p:nvPr>
            <p:ph idx="1"/>
          </p:nvPr>
        </p:nvSpPr>
        <p:spPr/>
        <p:txBody>
          <a:bodyPr/>
          <a:lstStyle/>
          <a:p>
            <a:pPr marL="0" indent="0">
              <a:buNone/>
            </a:pPr>
            <a:r>
              <a:rPr lang="en-US" dirty="0"/>
              <a:t>Dike and cover the spill with kitty litter.</a:t>
            </a:r>
          </a:p>
          <a:p>
            <a:pPr marL="0" indent="0">
              <a:buNone/>
            </a:pPr>
            <a:endParaRPr lang="en-US" dirty="0"/>
          </a:p>
          <a:p>
            <a:pPr marL="0" indent="0">
              <a:buNone/>
            </a:pPr>
            <a:r>
              <a:rPr lang="en-US" dirty="0"/>
              <a:t>When absorbed, place litter in waste bag and seal.</a:t>
            </a:r>
          </a:p>
          <a:p>
            <a:pPr marL="0" indent="0">
              <a:buNone/>
            </a:pPr>
            <a:endParaRPr lang="en-US" dirty="0"/>
          </a:p>
          <a:p>
            <a:pPr marL="0" indent="0">
              <a:buNone/>
            </a:pPr>
            <a:r>
              <a:rPr lang="en-US" dirty="0"/>
              <a:t>Wipe down spill area with water and paper towels.</a:t>
            </a:r>
          </a:p>
          <a:p>
            <a:pPr marL="0" indent="0">
              <a:buNone/>
            </a:pPr>
            <a:endParaRPr lang="en-US" dirty="0"/>
          </a:p>
          <a:p>
            <a:pPr marL="0" indent="0">
              <a:buNone/>
            </a:pPr>
            <a:r>
              <a:rPr lang="en-US" dirty="0"/>
              <a:t>If material is hazardous, your instructor will complete a hazardous chemical label for storage and proper disposal.</a:t>
            </a:r>
          </a:p>
        </p:txBody>
      </p:sp>
    </p:spTree>
    <p:extLst>
      <p:ext uri="{BB962C8B-B14F-4D97-AF65-F5344CB8AC3E}">
        <p14:creationId xmlns:p14="http://schemas.microsoft.com/office/powerpoint/2010/main" val="1986682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Spills-Solid Chemical</a:t>
            </a:r>
          </a:p>
        </p:txBody>
      </p:sp>
      <p:sp>
        <p:nvSpPr>
          <p:cNvPr id="3" name="Content Placeholder 2"/>
          <p:cNvSpPr>
            <a:spLocks noGrp="1"/>
          </p:cNvSpPr>
          <p:nvPr>
            <p:ph idx="1"/>
          </p:nvPr>
        </p:nvSpPr>
        <p:spPr/>
        <p:txBody>
          <a:bodyPr/>
          <a:lstStyle/>
          <a:p>
            <a:pPr marL="0" indent="0">
              <a:buNone/>
            </a:pPr>
            <a:r>
              <a:rPr lang="en-US" dirty="0"/>
              <a:t>Use dust pan and broom, but do not raise a dust.</a:t>
            </a:r>
          </a:p>
          <a:p>
            <a:pPr marL="0" indent="0">
              <a:buNone/>
            </a:pPr>
            <a:endParaRPr lang="en-US" dirty="0"/>
          </a:p>
          <a:p>
            <a:pPr marL="0" indent="0">
              <a:buNone/>
            </a:pPr>
            <a:r>
              <a:rPr lang="en-US" dirty="0"/>
              <a:t>Deposit material in waste bag and seal.</a:t>
            </a:r>
          </a:p>
          <a:p>
            <a:pPr marL="0" indent="0">
              <a:buNone/>
            </a:pPr>
            <a:endParaRPr lang="en-US" dirty="0"/>
          </a:p>
          <a:p>
            <a:pPr marL="0" indent="0">
              <a:buNone/>
            </a:pPr>
            <a:r>
              <a:rPr lang="en-US" dirty="0"/>
              <a:t>Wipe down spill area with water and paper towels.</a:t>
            </a:r>
          </a:p>
          <a:p>
            <a:pPr marL="0" indent="0">
              <a:buNone/>
            </a:pPr>
            <a:endParaRPr lang="en-US" dirty="0"/>
          </a:p>
          <a:p>
            <a:pPr marL="0" indent="0">
              <a:buNone/>
            </a:pPr>
            <a:r>
              <a:rPr lang="en-US" dirty="0"/>
              <a:t>If material is hazardous, your instructor will complete a hazardous chemical label for storage and proper disposal.</a:t>
            </a:r>
          </a:p>
        </p:txBody>
      </p:sp>
    </p:spTree>
    <p:extLst>
      <p:ext uri="{BB962C8B-B14F-4D97-AF65-F5344CB8AC3E}">
        <p14:creationId xmlns:p14="http://schemas.microsoft.com/office/powerpoint/2010/main" val="3182173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Spill-Mercury</a:t>
            </a:r>
          </a:p>
        </p:txBody>
      </p:sp>
      <p:sp>
        <p:nvSpPr>
          <p:cNvPr id="3" name="Content Placeholder 2"/>
          <p:cNvSpPr>
            <a:spLocks noGrp="1"/>
          </p:cNvSpPr>
          <p:nvPr>
            <p:ph idx="1"/>
          </p:nvPr>
        </p:nvSpPr>
        <p:spPr/>
        <p:txBody>
          <a:bodyPr/>
          <a:lstStyle/>
          <a:p>
            <a:pPr marL="0" indent="0">
              <a:buNone/>
            </a:pPr>
            <a:r>
              <a:rPr lang="en-US" dirty="0"/>
              <a:t>Stay clear of the area where mercury is present, typically from a broken thermometer.</a:t>
            </a:r>
          </a:p>
          <a:p>
            <a:pPr marL="0" indent="0">
              <a:buNone/>
            </a:pPr>
            <a:endParaRPr lang="en-US" dirty="0"/>
          </a:p>
          <a:p>
            <a:pPr marL="0" indent="0">
              <a:buNone/>
            </a:pPr>
            <a:r>
              <a:rPr lang="en-US" dirty="0"/>
              <a:t>Let your instructor evaluate the situation and use the mercury spill kit to clean up the spill.</a:t>
            </a:r>
          </a:p>
        </p:txBody>
      </p:sp>
    </p:spTree>
    <p:extLst>
      <p:ext uri="{BB962C8B-B14F-4D97-AF65-F5344CB8AC3E}">
        <p14:creationId xmlns:p14="http://schemas.microsoft.com/office/powerpoint/2010/main" val="1711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Spills-Chemicals on hands/arms</a:t>
            </a:r>
          </a:p>
        </p:txBody>
      </p:sp>
      <p:sp>
        <p:nvSpPr>
          <p:cNvPr id="3" name="Content Placeholder 2"/>
          <p:cNvSpPr>
            <a:spLocks noGrp="1"/>
          </p:cNvSpPr>
          <p:nvPr>
            <p:ph idx="1"/>
          </p:nvPr>
        </p:nvSpPr>
        <p:spPr/>
        <p:txBody>
          <a:bodyPr/>
          <a:lstStyle/>
          <a:p>
            <a:pPr marL="0" indent="0">
              <a:buNone/>
            </a:pPr>
            <a:r>
              <a:rPr lang="en-US" dirty="0"/>
              <a:t>For liquid chemicals: Go to the sink and flush with water for at least 15 minutes.  Do not use any material to neutralize acids or bases on your skin.</a:t>
            </a:r>
          </a:p>
          <a:p>
            <a:pPr marL="0" indent="0">
              <a:buNone/>
            </a:pPr>
            <a:endParaRPr lang="en-US" dirty="0"/>
          </a:p>
          <a:p>
            <a:pPr marL="0" indent="0">
              <a:buNone/>
            </a:pPr>
            <a:r>
              <a:rPr lang="en-US" dirty="0"/>
              <a:t>For solid chemicals: Go to the sink and first brush  off excess solid with a paper towel, then begin flushing with water and continue for at least 15 minutes.</a:t>
            </a:r>
          </a:p>
        </p:txBody>
      </p:sp>
    </p:spTree>
    <p:extLst>
      <p:ext uri="{BB962C8B-B14F-4D97-AF65-F5344CB8AC3E}">
        <p14:creationId xmlns:p14="http://schemas.microsoft.com/office/powerpoint/2010/main" val="397819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Spills-In Your Eyes</a:t>
            </a:r>
          </a:p>
        </p:txBody>
      </p:sp>
      <p:sp>
        <p:nvSpPr>
          <p:cNvPr id="3" name="Content Placeholder 2"/>
          <p:cNvSpPr>
            <a:spLocks noGrp="1"/>
          </p:cNvSpPr>
          <p:nvPr>
            <p:ph idx="1"/>
          </p:nvPr>
        </p:nvSpPr>
        <p:spPr/>
        <p:txBody>
          <a:bodyPr>
            <a:normAutofit lnSpcReduction="10000"/>
          </a:bodyPr>
          <a:lstStyle/>
          <a:p>
            <a:pPr marL="0" indent="0">
              <a:buNone/>
            </a:pPr>
            <a:r>
              <a:rPr lang="en-US" dirty="0"/>
              <a:t>If a chemical splashes in your face, call for help, and go to the eyewash station and begin immediately to flush with water.</a:t>
            </a:r>
          </a:p>
          <a:p>
            <a:pPr marL="0" indent="0">
              <a:buNone/>
            </a:pPr>
            <a:endParaRPr lang="en-US" dirty="0"/>
          </a:p>
          <a:p>
            <a:pPr marL="0" indent="0">
              <a:buNone/>
            </a:pPr>
            <a:r>
              <a:rPr lang="en-US" dirty="0"/>
              <a:t>Hold your eyes open when flushing and continue to do so for at least 15 minutes.</a:t>
            </a:r>
          </a:p>
          <a:p>
            <a:pPr marL="0" indent="0">
              <a:buNone/>
            </a:pPr>
            <a:endParaRPr lang="en-US" dirty="0"/>
          </a:p>
          <a:p>
            <a:pPr marL="0" indent="0">
              <a:buNone/>
            </a:pPr>
            <a:r>
              <a:rPr lang="en-US" dirty="0"/>
              <a:t>If you are wearing contacts, flush first, then remove contacts and continue flushing with water.</a:t>
            </a:r>
          </a:p>
          <a:p>
            <a:pPr marL="0" indent="0">
              <a:buNone/>
            </a:pPr>
            <a:endParaRPr lang="en-US" dirty="0"/>
          </a:p>
          <a:p>
            <a:pPr marL="0" indent="0">
              <a:buNone/>
            </a:pPr>
            <a:r>
              <a:rPr lang="en-US" dirty="0"/>
              <a:t>Chemicals in the eye and require immediate follow-up with a medical professional.</a:t>
            </a:r>
          </a:p>
        </p:txBody>
      </p:sp>
    </p:spTree>
    <p:extLst>
      <p:ext uri="{BB962C8B-B14F-4D97-AF65-F5344CB8AC3E}">
        <p14:creationId xmlns:p14="http://schemas.microsoft.com/office/powerpoint/2010/main" val="175630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Spills-Whole Body Contact</a:t>
            </a:r>
          </a:p>
        </p:txBody>
      </p:sp>
      <p:sp>
        <p:nvSpPr>
          <p:cNvPr id="3" name="Content Placeholder 2"/>
          <p:cNvSpPr>
            <a:spLocks noGrp="1"/>
          </p:cNvSpPr>
          <p:nvPr>
            <p:ph idx="1"/>
          </p:nvPr>
        </p:nvSpPr>
        <p:spPr/>
        <p:txBody>
          <a:bodyPr/>
          <a:lstStyle/>
          <a:p>
            <a:pPr marL="0" indent="0">
              <a:buNone/>
            </a:pPr>
            <a:r>
              <a:rPr lang="en-US" dirty="0"/>
              <a:t>When a chemical spill over a large portion of your body occurs, you must go to the nearest safety shower.</a:t>
            </a:r>
          </a:p>
          <a:p>
            <a:pPr marL="0" indent="0">
              <a:buNone/>
            </a:pPr>
            <a:endParaRPr lang="en-US" dirty="0"/>
          </a:p>
          <a:p>
            <a:pPr marL="0" indent="0">
              <a:buNone/>
            </a:pPr>
            <a:r>
              <a:rPr lang="en-US" dirty="0"/>
              <a:t>Begin flushing with water immediately, and then take off clothing and continue rinsing for at least 15 minutes.</a:t>
            </a:r>
          </a:p>
          <a:p>
            <a:pPr marL="0" indent="0">
              <a:buNone/>
            </a:pPr>
            <a:endParaRPr lang="en-US" dirty="0"/>
          </a:p>
          <a:p>
            <a:pPr marL="0" indent="0">
              <a:buNone/>
            </a:pPr>
            <a:r>
              <a:rPr lang="en-US" dirty="0"/>
              <a:t>You will need to Student Health for evaluation after you have rinsed the chemical off your body, or EMS will be called.</a:t>
            </a:r>
          </a:p>
        </p:txBody>
      </p:sp>
    </p:spTree>
    <p:extLst>
      <p:ext uri="{BB962C8B-B14F-4D97-AF65-F5344CB8AC3E}">
        <p14:creationId xmlns:p14="http://schemas.microsoft.com/office/powerpoint/2010/main" val="2992365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RAMP</a:t>
            </a:r>
            <a:r>
              <a:rPr lang="en-US" dirty="0"/>
              <a:t>:  Principles of lab Safety</a:t>
            </a:r>
          </a:p>
        </p:txBody>
      </p:sp>
      <p:sp>
        <p:nvSpPr>
          <p:cNvPr id="5" name="Text Placeholder 4"/>
          <p:cNvSpPr>
            <a:spLocks noGrp="1"/>
          </p:cNvSpPr>
          <p:nvPr>
            <p:ph type="body" idx="1"/>
          </p:nvPr>
        </p:nvSpPr>
        <p:spPr/>
        <p:txBody>
          <a:bodyPr>
            <a:normAutofit fontScale="92500" lnSpcReduction="10000"/>
          </a:bodyPr>
          <a:lstStyle/>
          <a:p>
            <a:pPr algn="ctr"/>
            <a:endParaRPr lang="en-US" sz="4800" dirty="0"/>
          </a:p>
          <a:p>
            <a:pPr algn="ctr"/>
            <a:r>
              <a:rPr lang="en-US" sz="4800" dirty="0"/>
              <a:t> </a:t>
            </a:r>
          </a:p>
        </p:txBody>
      </p:sp>
    </p:spTree>
    <p:extLst>
      <p:ext uri="{BB962C8B-B14F-4D97-AF65-F5344CB8AC3E}">
        <p14:creationId xmlns:p14="http://schemas.microsoft.com/office/powerpoint/2010/main" val="1161000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R</a:t>
            </a:r>
            <a:r>
              <a:rPr lang="en-US" dirty="0"/>
              <a:t>AMP</a:t>
            </a:r>
          </a:p>
        </p:txBody>
      </p:sp>
      <p:sp>
        <p:nvSpPr>
          <p:cNvPr id="3" name="Content Placeholder 2"/>
          <p:cNvSpPr>
            <a:spLocks noGrp="1"/>
          </p:cNvSpPr>
          <p:nvPr>
            <p:ph idx="1"/>
          </p:nvPr>
        </p:nvSpPr>
        <p:spPr/>
        <p:txBody>
          <a:bodyPr/>
          <a:lstStyle/>
          <a:p>
            <a:pPr marL="0" indent="0" algn="ctr">
              <a:buNone/>
            </a:pPr>
            <a:r>
              <a:rPr lang="en-US" i="1" dirty="0">
                <a:solidFill>
                  <a:srgbClr val="FF0000"/>
                </a:solidFill>
              </a:rPr>
              <a:t>RECOGNIZE HAZARDS</a:t>
            </a:r>
            <a:r>
              <a:rPr lang="en-US" dirty="0"/>
              <a:t>.</a:t>
            </a:r>
          </a:p>
          <a:p>
            <a:pPr marL="0" indent="0" algn="ctr">
              <a:buNone/>
            </a:pPr>
            <a:endParaRPr lang="en-US" dirty="0"/>
          </a:p>
          <a:p>
            <a:pPr marL="0" indent="0">
              <a:buNone/>
            </a:pPr>
            <a:r>
              <a:rPr lang="en-US" dirty="0"/>
              <a:t>Your instructor will identify for you what the chemical, physical, health, and reaction hazards are for a particular experiment.</a:t>
            </a:r>
          </a:p>
          <a:p>
            <a:pPr marL="0" indent="0">
              <a:buNone/>
            </a:pPr>
            <a:endParaRPr lang="en-US" dirty="0"/>
          </a:p>
          <a:p>
            <a:pPr marL="0" indent="0">
              <a:buNone/>
            </a:pPr>
            <a:r>
              <a:rPr lang="en-US" dirty="0"/>
              <a:t>Your job is to be aware of what these hazards are for each experiment.</a:t>
            </a:r>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17802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Protection-Goggles</a:t>
            </a:r>
          </a:p>
        </p:txBody>
      </p:sp>
      <p:sp>
        <p:nvSpPr>
          <p:cNvPr id="3" name="Content Placeholder 2"/>
          <p:cNvSpPr>
            <a:spLocks noGrp="1"/>
          </p:cNvSpPr>
          <p:nvPr>
            <p:ph idx="1"/>
          </p:nvPr>
        </p:nvSpPr>
        <p:spPr>
          <a:xfrm>
            <a:off x="495299" y="1587667"/>
            <a:ext cx="8229600" cy="4876800"/>
          </a:xfrm>
        </p:spPr>
        <p:txBody>
          <a:bodyPr>
            <a:normAutofit/>
          </a:bodyPr>
          <a:lstStyle/>
          <a:p>
            <a:pPr>
              <a:buNone/>
            </a:pPr>
            <a:r>
              <a:rPr lang="en-US" dirty="0"/>
              <a:t>Examples of goggles/glasses that are not acceptable:</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Goggles may be purchased from the UE bookstore.</a:t>
            </a:r>
          </a:p>
          <a:p>
            <a:pPr>
              <a:buNone/>
            </a:pPr>
            <a:endParaRPr lang="en-US" dirty="0"/>
          </a:p>
          <a:p>
            <a:pPr>
              <a:buNone/>
            </a:pPr>
            <a:r>
              <a:rPr lang="en-US" dirty="0"/>
              <a:t>YOU MUST HAVE GOGGLES BEGINNING WITH THE VERY FIRST LAB</a:t>
            </a:r>
          </a:p>
        </p:txBody>
      </p:sp>
      <p:pic>
        <p:nvPicPr>
          <p:cNvPr id="1026" name="Picture 2" descr="https://sp2.yimg.com/ib/th?id=HN.607993350013586570&amp;pid=15.1"/>
          <p:cNvPicPr>
            <a:picLocks noChangeAspect="1" noChangeArrowheads="1"/>
          </p:cNvPicPr>
          <p:nvPr/>
        </p:nvPicPr>
        <p:blipFill>
          <a:blip r:embed="rId2" cstate="print"/>
          <a:srcRect/>
          <a:stretch>
            <a:fillRect/>
          </a:stretch>
        </p:blipFill>
        <p:spPr bwMode="auto">
          <a:xfrm>
            <a:off x="457200" y="2286000"/>
            <a:ext cx="2514600" cy="1885951"/>
          </a:xfrm>
          <a:prstGeom prst="rect">
            <a:avLst/>
          </a:prstGeom>
          <a:noFill/>
          <a:ln>
            <a:noFill/>
          </a:ln>
        </p:spPr>
      </p:pic>
      <p:pic>
        <p:nvPicPr>
          <p:cNvPr id="1028" name="Picture 4" descr="https://sp3.yimg.com/ib/th?id=HN.608045130127704187&amp;pid=15.1"/>
          <p:cNvPicPr>
            <a:picLocks noChangeAspect="1" noChangeArrowheads="1"/>
          </p:cNvPicPr>
          <p:nvPr/>
        </p:nvPicPr>
        <p:blipFill>
          <a:blip r:embed="rId3" cstate="print"/>
          <a:srcRect/>
          <a:stretch>
            <a:fillRect/>
          </a:stretch>
        </p:blipFill>
        <p:spPr bwMode="auto">
          <a:xfrm>
            <a:off x="3200399" y="2266951"/>
            <a:ext cx="2819401" cy="1905000"/>
          </a:xfrm>
          <a:prstGeom prst="rect">
            <a:avLst/>
          </a:prstGeom>
          <a:noFill/>
          <a:ln>
            <a:noFill/>
          </a:ln>
        </p:spPr>
      </p:pic>
      <p:pic>
        <p:nvPicPr>
          <p:cNvPr id="1032" name="Picture 8" descr="https://sp2.yimg.com/ib/th?id=HN.608002330794790370&amp;pid=15.1"/>
          <p:cNvPicPr>
            <a:picLocks noChangeAspect="1" noChangeArrowheads="1"/>
          </p:cNvPicPr>
          <p:nvPr/>
        </p:nvPicPr>
        <p:blipFill>
          <a:blip r:embed="rId4" cstate="print"/>
          <a:srcRect/>
          <a:stretch>
            <a:fillRect/>
          </a:stretch>
        </p:blipFill>
        <p:spPr bwMode="auto">
          <a:xfrm>
            <a:off x="6316579" y="2266951"/>
            <a:ext cx="2209800" cy="1905000"/>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457200"/>
            <a:ext cx="1114425" cy="11144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a:t>
            </a:r>
            <a:r>
              <a:rPr lang="en-US" dirty="0">
                <a:solidFill>
                  <a:srgbClr val="FF0000"/>
                </a:solidFill>
              </a:rPr>
              <a:t>A</a:t>
            </a:r>
            <a:r>
              <a:rPr lang="en-US" dirty="0"/>
              <a:t>MP</a:t>
            </a:r>
          </a:p>
        </p:txBody>
      </p:sp>
      <p:sp>
        <p:nvSpPr>
          <p:cNvPr id="3" name="Content Placeholder 2"/>
          <p:cNvSpPr>
            <a:spLocks noGrp="1"/>
          </p:cNvSpPr>
          <p:nvPr>
            <p:ph idx="1"/>
          </p:nvPr>
        </p:nvSpPr>
        <p:spPr/>
        <p:txBody>
          <a:bodyPr>
            <a:normAutofit/>
          </a:bodyPr>
          <a:lstStyle/>
          <a:p>
            <a:pPr marL="0" indent="0" algn="ctr">
              <a:buNone/>
            </a:pPr>
            <a:r>
              <a:rPr lang="en-US" i="1" dirty="0">
                <a:solidFill>
                  <a:srgbClr val="FF0000"/>
                </a:solidFill>
              </a:rPr>
              <a:t>ASSESS THE RISKS OF THE HAZARDS</a:t>
            </a:r>
          </a:p>
          <a:p>
            <a:pPr marL="0" indent="0" algn="ctr">
              <a:buNone/>
            </a:pPr>
            <a:endParaRPr lang="en-US" i="1" dirty="0"/>
          </a:p>
          <a:p>
            <a:pPr marL="0" indent="0">
              <a:buNone/>
            </a:pPr>
            <a:r>
              <a:rPr lang="en-US" dirty="0"/>
              <a:t>Your instructor will help to assess the risks of the hazards associated with chemicals used during the experiment. </a:t>
            </a:r>
          </a:p>
          <a:p>
            <a:pPr marL="0" indent="0">
              <a:buNone/>
            </a:pPr>
            <a:endParaRPr lang="en-US" dirty="0"/>
          </a:p>
          <a:p>
            <a:pPr marL="0" indent="0">
              <a:buNone/>
            </a:pPr>
            <a:r>
              <a:rPr lang="en-US" dirty="0"/>
              <a:t>Your job is to be understand how you might be exposed and what the probable results of exposure might be.</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598786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RA</a:t>
            </a:r>
            <a:r>
              <a:rPr lang="en-US" dirty="0">
                <a:solidFill>
                  <a:srgbClr val="FF0000"/>
                </a:solidFill>
              </a:rPr>
              <a:t>M</a:t>
            </a:r>
            <a:r>
              <a:rPr lang="en-US" dirty="0"/>
              <a:t>P</a:t>
            </a:r>
          </a:p>
        </p:txBody>
      </p:sp>
      <p:sp>
        <p:nvSpPr>
          <p:cNvPr id="3" name="Content Placeholder 2"/>
          <p:cNvSpPr>
            <a:spLocks noGrp="1"/>
          </p:cNvSpPr>
          <p:nvPr>
            <p:ph idx="1"/>
          </p:nvPr>
        </p:nvSpPr>
        <p:spPr/>
        <p:txBody>
          <a:bodyPr>
            <a:normAutofit/>
          </a:bodyPr>
          <a:lstStyle/>
          <a:p>
            <a:pPr marL="0" indent="0" algn="ctr">
              <a:buNone/>
            </a:pPr>
            <a:r>
              <a:rPr lang="en-US" i="1" dirty="0">
                <a:solidFill>
                  <a:srgbClr val="FF0000"/>
                </a:solidFill>
              </a:rPr>
              <a:t>MINIMIZE THE RISKS OF HAZARDS</a:t>
            </a:r>
            <a:r>
              <a:rPr lang="en-US" i="1" dirty="0"/>
              <a:t>.</a:t>
            </a:r>
            <a:endParaRPr lang="en-US" dirty="0"/>
          </a:p>
          <a:p>
            <a:pPr marL="0" indent="0" algn="ctr">
              <a:buNone/>
            </a:pPr>
            <a:endParaRPr lang="en-US" i="1" dirty="0"/>
          </a:p>
          <a:p>
            <a:pPr marL="0" indent="0">
              <a:buNone/>
            </a:pPr>
            <a:r>
              <a:rPr lang="en-US" dirty="0"/>
              <a:t>This includes employing safe work practices (e.g. appropriate PPE), good lab hygiene, use of fume hood, good housekeeping, proper handling and storage of chemical, and waste management. </a:t>
            </a:r>
          </a:p>
          <a:p>
            <a:pPr marL="0" indent="0">
              <a:buNone/>
            </a:pPr>
            <a:endParaRPr lang="en-US" dirty="0"/>
          </a:p>
          <a:p>
            <a:pPr marL="0" indent="0">
              <a:buNone/>
            </a:pPr>
            <a:endParaRPr lang="en-US" dirty="0"/>
          </a:p>
          <a:p>
            <a:pPr marL="0" indent="0">
              <a:buNone/>
            </a:pPr>
            <a:r>
              <a:rPr lang="en-US" dirty="0"/>
              <a:t>For each lab you will be given specific instructions on how to properly dispose of waste generated during an experiment.</a:t>
            </a:r>
          </a:p>
          <a:p>
            <a:pPr marL="0" indent="0">
              <a:buNone/>
            </a:pPr>
            <a:endParaRPr lang="en-US" dirty="0"/>
          </a:p>
        </p:txBody>
      </p:sp>
    </p:spTree>
    <p:extLst>
      <p:ext uri="{BB962C8B-B14F-4D97-AF65-F5344CB8AC3E}">
        <p14:creationId xmlns:p14="http://schemas.microsoft.com/office/powerpoint/2010/main" val="4156241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RAM</a:t>
            </a:r>
            <a:r>
              <a:rPr lang="en-US" dirty="0">
                <a:solidFill>
                  <a:srgbClr val="FF0000"/>
                </a:solidFill>
              </a:rPr>
              <a:t>P</a:t>
            </a:r>
          </a:p>
        </p:txBody>
      </p:sp>
      <p:sp>
        <p:nvSpPr>
          <p:cNvPr id="3" name="Content Placeholder 2"/>
          <p:cNvSpPr>
            <a:spLocks noGrp="1"/>
          </p:cNvSpPr>
          <p:nvPr>
            <p:ph idx="1"/>
          </p:nvPr>
        </p:nvSpPr>
        <p:spPr/>
        <p:txBody>
          <a:bodyPr/>
          <a:lstStyle/>
          <a:p>
            <a:pPr marL="0" indent="0" algn="ctr">
              <a:buNone/>
            </a:pPr>
            <a:r>
              <a:rPr lang="en-US" i="1" dirty="0">
                <a:solidFill>
                  <a:srgbClr val="FF0000"/>
                </a:solidFill>
              </a:rPr>
              <a:t>PREPARE FOR EMERGENCIES</a:t>
            </a:r>
            <a:r>
              <a:rPr lang="en-US" i="1" dirty="0"/>
              <a:t>.</a:t>
            </a:r>
          </a:p>
          <a:p>
            <a:pPr marL="0" indent="0" algn="ctr">
              <a:buNone/>
            </a:pPr>
            <a:endParaRPr lang="en-US" dirty="0"/>
          </a:p>
          <a:p>
            <a:pPr marL="0" indent="0">
              <a:buNone/>
            </a:pPr>
            <a:r>
              <a:rPr lang="en-US" dirty="0"/>
              <a:t>Even though we hope that by taking the first three steps in laboratory safety to avoid fires, spills, injuries, and other emergencies, it is possible that such emergencies may happen.</a:t>
            </a:r>
          </a:p>
          <a:p>
            <a:pPr marL="0" indent="0">
              <a:buNone/>
            </a:pPr>
            <a:endParaRPr lang="en-US" dirty="0"/>
          </a:p>
          <a:p>
            <a:pPr marL="0" indent="0">
              <a:buNone/>
            </a:pPr>
            <a:r>
              <a:rPr lang="en-US" dirty="0"/>
              <a:t>You need to know the location of all the appropriate safety and emergency equipment so that you can be prepared to react to situations as they arise.</a:t>
            </a:r>
          </a:p>
          <a:p>
            <a:pPr marL="0" indent="0" algn="ctr">
              <a:buNone/>
            </a:pPr>
            <a:endParaRPr lang="en-US" i="1" dirty="0"/>
          </a:p>
        </p:txBody>
      </p:sp>
    </p:spTree>
    <p:extLst>
      <p:ext uri="{BB962C8B-B14F-4D97-AF65-F5344CB8AC3E}">
        <p14:creationId xmlns:p14="http://schemas.microsoft.com/office/powerpoint/2010/main" val="87529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Protection-Goggles &amp; Contacts</a:t>
            </a:r>
          </a:p>
        </p:txBody>
      </p:sp>
      <p:sp>
        <p:nvSpPr>
          <p:cNvPr id="3" name="Content Placeholder 2"/>
          <p:cNvSpPr>
            <a:spLocks noGrp="1"/>
          </p:cNvSpPr>
          <p:nvPr>
            <p:ph idx="1"/>
          </p:nvPr>
        </p:nvSpPr>
        <p:spPr/>
        <p:txBody>
          <a:bodyPr/>
          <a:lstStyle/>
          <a:p>
            <a:pPr>
              <a:buNone/>
            </a:pPr>
            <a:r>
              <a:rPr lang="en-US" dirty="0"/>
              <a:t>If you have no glasses and you must wear contacts, we recommend that you write the word ‘contacts’ on the top of your goggles so that we can respond appropriately in case of an emergency.</a:t>
            </a:r>
          </a:p>
          <a:p>
            <a:pPr>
              <a:buNone/>
            </a:pPr>
            <a:endParaRPr lang="en-US" dirty="0"/>
          </a:p>
        </p:txBody>
      </p:sp>
      <p:pic>
        <p:nvPicPr>
          <p:cNvPr id="4" name="Picture 3" descr="goggles.jpg"/>
          <p:cNvPicPr>
            <a:picLocks noChangeAspect="1"/>
          </p:cNvPicPr>
          <p:nvPr/>
        </p:nvPicPr>
        <p:blipFill>
          <a:blip r:embed="rId2" cstate="print"/>
          <a:stretch>
            <a:fillRect/>
          </a:stretch>
        </p:blipFill>
        <p:spPr>
          <a:xfrm>
            <a:off x="2438400" y="3505200"/>
            <a:ext cx="3525346" cy="22190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Attire-Clothing</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0" indent="0">
              <a:buNone/>
            </a:pPr>
            <a:r>
              <a:rPr lang="en-US" dirty="0"/>
              <a:t>Appropriate clothing is required to work in the chemistry lab.</a:t>
            </a:r>
          </a:p>
          <a:p>
            <a:pPr marL="0" indent="0">
              <a:buNone/>
            </a:pPr>
            <a:endParaRPr lang="en-US" dirty="0"/>
          </a:p>
          <a:p>
            <a:pPr marL="0" indent="0">
              <a:buNone/>
            </a:pPr>
            <a:r>
              <a:rPr lang="en-US" dirty="0"/>
              <a:t>Clothing that covers the majority of your body is necessary to prevent chemicals from coming into contact with your skin.</a:t>
            </a:r>
          </a:p>
          <a:p>
            <a:pPr marL="0" indent="0">
              <a:buNone/>
            </a:pPr>
            <a:endParaRPr lang="en-US" dirty="0"/>
          </a:p>
          <a:p>
            <a:pPr marL="0" indent="0">
              <a:buNone/>
            </a:pPr>
            <a:r>
              <a:rPr lang="en-US" dirty="0"/>
              <a:t>We do not require a lab coat or lab apron, so it is a good idea to come to lab dressed in old clothes.</a:t>
            </a:r>
          </a:p>
          <a:p>
            <a:pPr marL="0" indent="0">
              <a:buNone/>
            </a:pPr>
            <a:endParaRPr lang="en-US" dirty="0"/>
          </a:p>
          <a:p>
            <a:pPr marL="0" indent="0">
              <a:buNone/>
            </a:pPr>
            <a:r>
              <a:rPr lang="en-US" dirty="0"/>
              <a:t>Wear clothes (like cotton) that breathes to keep you from overheating.</a:t>
            </a:r>
          </a:p>
          <a:p>
            <a:pPr marL="0" indent="0">
              <a:buNone/>
            </a:pPr>
            <a:endParaRPr lang="en-US" dirty="0"/>
          </a:p>
          <a:p>
            <a:pPr marL="0" indent="0">
              <a:buNone/>
            </a:pPr>
            <a:r>
              <a:rPr lang="en-US" dirty="0"/>
              <a:t>Do not wear clothing which is loose enough to knock over containers or drag or dip into chemicals or an open flame.</a:t>
            </a:r>
          </a:p>
        </p:txBody>
      </p:sp>
    </p:spTree>
    <p:extLst>
      <p:ext uri="{BB962C8B-B14F-4D97-AF65-F5344CB8AC3E}">
        <p14:creationId xmlns:p14="http://schemas.microsoft.com/office/powerpoint/2010/main" val="252941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Attire-Clothing</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Pants with t-shirts or long-sleeved shirts are required for working in the lab.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2895600"/>
            <a:ext cx="2105503" cy="26807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168" y="2911644"/>
            <a:ext cx="2551312" cy="26647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911644"/>
            <a:ext cx="2514600" cy="2675106"/>
          </a:xfrm>
          <a:prstGeom prst="rect">
            <a:avLst/>
          </a:prstGeom>
        </p:spPr>
      </p:pic>
    </p:spTree>
    <p:extLst>
      <p:ext uri="{BB962C8B-B14F-4D97-AF65-F5344CB8AC3E}">
        <p14:creationId xmlns:p14="http://schemas.microsoft.com/office/powerpoint/2010/main" val="11078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Attire-Clothing</a:t>
            </a:r>
          </a:p>
        </p:txBody>
      </p:sp>
      <p:sp>
        <p:nvSpPr>
          <p:cNvPr id="3" name="Content Placeholder 2"/>
          <p:cNvSpPr>
            <a:spLocks noGrp="1"/>
          </p:cNvSpPr>
          <p:nvPr>
            <p:ph idx="1"/>
          </p:nvPr>
        </p:nvSpPr>
        <p:spPr/>
        <p:txBody>
          <a:bodyPr/>
          <a:lstStyle/>
          <a:p>
            <a:pPr marL="0" indent="0">
              <a:buNone/>
            </a:pPr>
            <a:r>
              <a:rPr lang="en-US" dirty="0"/>
              <a:t>Pants with holes, shorts, short to mid-length skirts, sleeve-less shirts, and tops that expose the mid-riff are not allowed.</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20000" y="457200"/>
            <a:ext cx="1114425" cy="111442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05303"/>
            <a:ext cx="1684494" cy="2057397"/>
          </a:xfrm>
          <a:prstGeom prst="rect">
            <a:avLst/>
          </a:prstGeom>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438400"/>
            <a:ext cx="1546133" cy="1669824"/>
          </a:xfrm>
          <a:prstGeom prst="rect">
            <a:avLst/>
          </a:prstGeom>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2434387"/>
            <a:ext cx="1673835" cy="1673835"/>
          </a:xfrm>
          <a:prstGeom prst="rect">
            <a:avLst/>
          </a:prstGeom>
          <a:ln>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5434" y="4419602"/>
            <a:ext cx="1828800" cy="1828800"/>
          </a:xfrm>
          <a:prstGeom prst="rect">
            <a:avLst/>
          </a:prstGeom>
          <a:ln>
            <a:no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2849" y="4182439"/>
            <a:ext cx="1364551" cy="2171700"/>
          </a:xfrm>
          <a:prstGeom prst="rect">
            <a:avLst/>
          </a:prstGeom>
          <a:ln>
            <a:noFill/>
          </a:ln>
        </p:spPr>
      </p:pic>
      <p:pic>
        <p:nvPicPr>
          <p:cNvPr id="1025" name="Picture 1" descr="page9image1778976">
            <a:extLst>
              <a:ext uri="{FF2B5EF4-FFF2-40B4-BE49-F238E27FC236}">
                <a16:creationId xmlns:a16="http://schemas.microsoft.com/office/drawing/2014/main" id="{17F06037-136D-FC42-8B4D-C14ED2BDD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7591"/>
            <a:ext cx="1117600" cy="19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55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733</TotalTime>
  <Words>2323</Words>
  <Application>Microsoft Macintosh PowerPoint</Application>
  <PresentationFormat>On-screen Show (4:3)</PresentationFormat>
  <Paragraphs>298</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Clarity</vt:lpstr>
      <vt:lpstr>Safety Orientation</vt:lpstr>
      <vt:lpstr>SAFETY TOPICS</vt:lpstr>
      <vt:lpstr>Personal Protection and Proper Attire</vt:lpstr>
      <vt:lpstr>Personal Protection-Goggles</vt:lpstr>
      <vt:lpstr>Personal Protection-Goggles</vt:lpstr>
      <vt:lpstr>Personal Protection-Goggles &amp; Contacts</vt:lpstr>
      <vt:lpstr>Proper Attire-Clothing</vt:lpstr>
      <vt:lpstr>Proper Attire-Clothing</vt:lpstr>
      <vt:lpstr>Proper Attire-Clothing</vt:lpstr>
      <vt:lpstr>Proper Attire-Shoes</vt:lpstr>
      <vt:lpstr>Proper Attire-Shoes</vt:lpstr>
      <vt:lpstr>Proper Attire-Accessories (e.g. Jewelry)</vt:lpstr>
      <vt:lpstr>Personal Hygiene and Conduct</vt:lpstr>
      <vt:lpstr>Personal Hygiene</vt:lpstr>
      <vt:lpstr>Personal Hygiene</vt:lpstr>
      <vt:lpstr>Personal Hygiene</vt:lpstr>
      <vt:lpstr>Personal Hygiene</vt:lpstr>
      <vt:lpstr>Conduct</vt:lpstr>
      <vt:lpstr>Conduct</vt:lpstr>
      <vt:lpstr>Proper Handling of Chemicals &amp; Equipment</vt:lpstr>
      <vt:lpstr>Handling Chemicals</vt:lpstr>
      <vt:lpstr>Handling Chemicals</vt:lpstr>
      <vt:lpstr>Handling Chemicals</vt:lpstr>
      <vt:lpstr>Handling Chemicals</vt:lpstr>
      <vt:lpstr>Handling Chemicals-Waste</vt:lpstr>
      <vt:lpstr>Handling Chemicals-Waste</vt:lpstr>
      <vt:lpstr>Non-chemical Waste</vt:lpstr>
      <vt:lpstr>Safety Equipment</vt:lpstr>
      <vt:lpstr>Safety Equipment-Fume Hood</vt:lpstr>
      <vt:lpstr>Safety Equipment-Fire Extinguisher</vt:lpstr>
      <vt:lpstr>Safety Equipment-Shower</vt:lpstr>
      <vt:lpstr>Safety Equipment-Eye Wash Station</vt:lpstr>
      <vt:lpstr>Safety Equipment-Sinks</vt:lpstr>
      <vt:lpstr>Safety Equipment-Spill Kits</vt:lpstr>
      <vt:lpstr>Safety Equipment-First Aid Kits</vt:lpstr>
      <vt:lpstr>Safety Equipment-Dust Pan &amp; Broom</vt:lpstr>
      <vt:lpstr>Injuries and spills</vt:lpstr>
      <vt:lpstr>Injuries &amp; Spills</vt:lpstr>
      <vt:lpstr>Injuries-Cuts</vt:lpstr>
      <vt:lpstr>Injuries-Burns</vt:lpstr>
      <vt:lpstr>Injuries-Fainting &amp; Breathing Difficulties</vt:lpstr>
      <vt:lpstr>Spills-Liquid Chemical</vt:lpstr>
      <vt:lpstr>Spills-Solid Chemical</vt:lpstr>
      <vt:lpstr>Spill-Mercury</vt:lpstr>
      <vt:lpstr>Spills-Chemicals on hands/arms</vt:lpstr>
      <vt:lpstr>Spills-In Your Eyes</vt:lpstr>
      <vt:lpstr>Spills-Whole Body Contact</vt:lpstr>
      <vt:lpstr>RAMP:  Principles of lab Safety</vt:lpstr>
      <vt:lpstr>RAMP</vt:lpstr>
      <vt:lpstr>RAMP</vt:lpstr>
      <vt:lpstr>RAMP</vt:lpstr>
      <vt:lpstr>RAMP</vt:lpstr>
    </vt:vector>
  </TitlesOfParts>
  <Company>Hewlett-Packard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Safety Orientation</dc:title>
  <dc:creator>Donald Batema</dc:creator>
  <cp:lastModifiedBy>Donald Batema</cp:lastModifiedBy>
  <cp:revision>68</cp:revision>
  <dcterms:created xsi:type="dcterms:W3CDTF">2014-03-27T00:33:22Z</dcterms:created>
  <dcterms:modified xsi:type="dcterms:W3CDTF">2018-08-08T01:07:55Z</dcterms:modified>
</cp:coreProperties>
</file>